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7"/>
  </p:notesMasterIdLst>
  <p:handoutMasterIdLst>
    <p:handoutMasterId r:id="rId88"/>
  </p:handoutMasterIdLst>
  <p:sldIdLst>
    <p:sldId id="256" r:id="rId2"/>
    <p:sldId id="268" r:id="rId3"/>
    <p:sldId id="339" r:id="rId4"/>
    <p:sldId id="374" r:id="rId5"/>
    <p:sldId id="375" r:id="rId6"/>
    <p:sldId id="376" r:id="rId7"/>
    <p:sldId id="443" r:id="rId8"/>
    <p:sldId id="273" r:id="rId9"/>
    <p:sldId id="274" r:id="rId10"/>
    <p:sldId id="275" r:id="rId11"/>
    <p:sldId id="276" r:id="rId12"/>
    <p:sldId id="342" r:id="rId13"/>
    <p:sldId id="377" r:id="rId14"/>
    <p:sldId id="378" r:id="rId15"/>
    <p:sldId id="280" r:id="rId16"/>
    <p:sldId id="343" r:id="rId17"/>
    <p:sldId id="344" r:id="rId18"/>
    <p:sldId id="345" r:id="rId19"/>
    <p:sldId id="348" r:id="rId20"/>
    <p:sldId id="288" r:id="rId21"/>
    <p:sldId id="289" r:id="rId22"/>
    <p:sldId id="291" r:id="rId23"/>
    <p:sldId id="351" r:id="rId24"/>
    <p:sldId id="293" r:id="rId25"/>
    <p:sldId id="294" r:id="rId26"/>
    <p:sldId id="297" r:id="rId27"/>
    <p:sldId id="298" r:id="rId28"/>
    <p:sldId id="353" r:id="rId29"/>
    <p:sldId id="300" r:id="rId30"/>
    <p:sldId id="301" r:id="rId31"/>
    <p:sldId id="302" r:id="rId32"/>
    <p:sldId id="364" r:id="rId33"/>
    <p:sldId id="313" r:id="rId34"/>
    <p:sldId id="363" r:id="rId35"/>
    <p:sldId id="362" r:id="rId36"/>
    <p:sldId id="361" r:id="rId37"/>
    <p:sldId id="359" r:id="rId38"/>
    <p:sldId id="358" r:id="rId39"/>
    <p:sldId id="357" r:id="rId40"/>
    <p:sldId id="356" r:id="rId41"/>
    <p:sldId id="355" r:id="rId42"/>
    <p:sldId id="354" r:id="rId43"/>
    <p:sldId id="442" r:id="rId44"/>
    <p:sldId id="383" r:id="rId45"/>
    <p:sldId id="398" r:id="rId46"/>
    <p:sldId id="386" r:id="rId47"/>
    <p:sldId id="400" r:id="rId48"/>
    <p:sldId id="399" r:id="rId49"/>
    <p:sldId id="397" r:id="rId50"/>
    <p:sldId id="404" r:id="rId51"/>
    <p:sldId id="405" r:id="rId52"/>
    <p:sldId id="409" r:id="rId53"/>
    <p:sldId id="410" r:id="rId54"/>
    <p:sldId id="411" r:id="rId55"/>
    <p:sldId id="412" r:id="rId56"/>
    <p:sldId id="413" r:id="rId57"/>
    <p:sldId id="425" r:id="rId58"/>
    <p:sldId id="428" r:id="rId59"/>
    <p:sldId id="426" r:id="rId60"/>
    <p:sldId id="427" r:id="rId61"/>
    <p:sldId id="423" r:id="rId62"/>
    <p:sldId id="429" r:id="rId63"/>
    <p:sldId id="431" r:id="rId64"/>
    <p:sldId id="437" r:id="rId65"/>
    <p:sldId id="438" r:id="rId66"/>
    <p:sldId id="439" r:id="rId67"/>
    <p:sldId id="440" r:id="rId68"/>
    <p:sldId id="441" r:id="rId69"/>
    <p:sldId id="381" r:id="rId70"/>
    <p:sldId id="322" r:id="rId71"/>
    <p:sldId id="323" r:id="rId72"/>
    <p:sldId id="324" r:id="rId73"/>
    <p:sldId id="326" r:id="rId74"/>
    <p:sldId id="365" r:id="rId75"/>
    <p:sldId id="366" r:id="rId76"/>
    <p:sldId id="367" r:id="rId77"/>
    <p:sldId id="368" r:id="rId78"/>
    <p:sldId id="330" r:id="rId79"/>
    <p:sldId id="369" r:id="rId80"/>
    <p:sldId id="370" r:id="rId81"/>
    <p:sldId id="333" r:id="rId82"/>
    <p:sldId id="372" r:id="rId83"/>
    <p:sldId id="379" r:id="rId84"/>
    <p:sldId id="380" r:id="rId85"/>
    <p:sldId id="373" r:id="rId8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191357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383381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575405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767429" indent="667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960120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152144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344168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536192" algn="l" defTabSz="192024" rtl="0" eaLnBrk="1" latinLnBrk="0" hangingPunct="1">
      <a:defRPr sz="24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3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85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19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1B80A-BB42-4B3D-AC6F-2081887E3159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C5BA7-512D-4A6B-BABF-9DA86646F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4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B3444-66EB-4415-B16E-E5905BD86C9E}" type="datetimeFigureOut">
              <a:rPr lang="en-US" smtClean="0"/>
              <a:t>9/14/2018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58F4-E262-46EA-B01A-16DD8EAB8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6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2148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045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284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284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728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887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887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887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887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887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0275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440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72278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725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21527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7774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254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702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702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4406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4406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11878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21187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104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104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21" name="Shape 4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1041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30207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30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44060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9" name="Shape 4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13020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2873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2873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2873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8" name="Shape 4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2873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6106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06205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0620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06205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06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34406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67261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7022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8" name="Shape 5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69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82072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5" name="Shape 6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303204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9434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9898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60860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86138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86138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7" name="Shape 6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886138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8" name="Shape 6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175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87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78299" y="1603460"/>
            <a:ext cx="8472510" cy="42693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78299" y="196470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070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047" y="6083581"/>
            <a:ext cx="377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098494"/>
            <a:ext cx="762000" cy="299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0055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8299" y="1728082"/>
            <a:ext cx="403825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n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299" y="2517940"/>
            <a:ext cx="4038253" cy="3177552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151" y="1728082"/>
            <a:ext cx="4205657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latin typeface="+mn-lt"/>
                <a:cs typeface="Georgi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1" y="2517940"/>
            <a:ext cx="4205657" cy="3177551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78299" y="2367844"/>
            <a:ext cx="403825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2367844"/>
            <a:ext cx="42056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8299" y="196470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44703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8299" y="196470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192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24607" y="6112274"/>
            <a:ext cx="606129" cy="581817"/>
            <a:chOff x="142110" y="2071669"/>
            <a:chExt cx="547076" cy="525133"/>
          </a:xfrm>
        </p:grpSpPr>
        <p:sp>
          <p:nvSpPr>
            <p:cNvPr id="4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6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7813392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252547" y="5954929"/>
            <a:ext cx="606129" cy="581817"/>
            <a:chOff x="142110" y="2071669"/>
            <a:chExt cx="547076" cy="525133"/>
          </a:xfrm>
        </p:grpSpPr>
        <p:sp>
          <p:nvSpPr>
            <p:cNvPr id="4" name="Shape 36"/>
            <p:cNvSpPr/>
            <p:nvPr userDrawn="1"/>
          </p:nvSpPr>
          <p:spPr>
            <a:xfrm>
              <a:off x="142110" y="2071669"/>
              <a:ext cx="547076" cy="525133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/>
              <a:endParaRPr/>
            </a:p>
          </p:txBody>
        </p:sp>
        <p:pic>
          <p:nvPicPr>
            <p:cNvPr id="6" name="ACGME_I_LogoB&amp;W.png"/>
            <p:cNvPicPr/>
            <p:nvPr userDrawn="1"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93946" y="2110543"/>
              <a:ext cx="430425" cy="402135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1260244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"/>
            <a:ext cx="9144000" cy="6580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63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154" y="628452"/>
            <a:ext cx="8472510" cy="687920"/>
          </a:xfrm>
        </p:spPr>
        <p:txBody>
          <a:bodyPr anchor="b">
            <a:noAutofit/>
          </a:bodyPr>
          <a:lstStyle>
            <a:lvl1pPr algn="l">
              <a:defRPr sz="4400" b="1" baseline="0"/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299" y="1521611"/>
            <a:ext cx="8472510" cy="211385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6202" y="3766468"/>
            <a:ext cx="2457450" cy="16129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57643" y="3766468"/>
            <a:ext cx="2457450" cy="16129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557917" y="3767076"/>
            <a:ext cx="2457450" cy="16129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20718" y="231958"/>
            <a:ext cx="219678" cy="219678"/>
            <a:chOff x="680215" y="6240338"/>
            <a:chExt cx="235180" cy="235180"/>
          </a:xfrm>
        </p:grpSpPr>
        <p:sp>
          <p:nvSpPr>
            <p:cNvPr id="17" name="Oval 16"/>
            <p:cNvSpPr/>
            <p:nvPr userDrawn="1"/>
          </p:nvSpPr>
          <p:spPr>
            <a:xfrm>
              <a:off x="680215" y="6240338"/>
              <a:ext cx="235180" cy="2351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722954" y="6304513"/>
              <a:ext cx="147871" cy="120360"/>
            </a:xfrm>
            <a:custGeom>
              <a:avLst/>
              <a:gdLst>
                <a:gd name="T0" fmla="*/ 888208 w 280"/>
                <a:gd name="T1" fmla="*/ 85683 h 228"/>
                <a:gd name="T2" fmla="*/ 783526 w 280"/>
                <a:gd name="T3" fmla="*/ 114244 h 228"/>
                <a:gd name="T4" fmla="*/ 862831 w 280"/>
                <a:gd name="T5" fmla="*/ 15867 h 228"/>
                <a:gd name="T6" fmla="*/ 748632 w 280"/>
                <a:gd name="T7" fmla="*/ 60296 h 228"/>
                <a:gd name="T8" fmla="*/ 615401 w 280"/>
                <a:gd name="T9" fmla="*/ 0 h 228"/>
                <a:gd name="T10" fmla="*/ 431415 w 280"/>
                <a:gd name="T11" fmla="*/ 184060 h 228"/>
                <a:gd name="T12" fmla="*/ 437760 w 280"/>
                <a:gd name="T13" fmla="*/ 225315 h 228"/>
                <a:gd name="T14" fmla="*/ 60271 w 280"/>
                <a:gd name="T15" fmla="*/ 34908 h 228"/>
                <a:gd name="T16" fmla="*/ 38066 w 280"/>
                <a:gd name="T17" fmla="*/ 126938 h 228"/>
                <a:gd name="T18" fmla="*/ 117370 w 280"/>
                <a:gd name="T19" fmla="*/ 279264 h 228"/>
                <a:gd name="T20" fmla="*/ 34894 w 280"/>
                <a:gd name="T21" fmla="*/ 253876 h 228"/>
                <a:gd name="T22" fmla="*/ 34894 w 280"/>
                <a:gd name="T23" fmla="*/ 257050 h 228"/>
                <a:gd name="T24" fmla="*/ 180814 w 280"/>
                <a:gd name="T25" fmla="*/ 437936 h 228"/>
                <a:gd name="T26" fmla="*/ 133231 w 280"/>
                <a:gd name="T27" fmla="*/ 444283 h 228"/>
                <a:gd name="T28" fmla="*/ 98337 w 280"/>
                <a:gd name="T29" fmla="*/ 441110 h 228"/>
                <a:gd name="T30" fmla="*/ 269635 w 280"/>
                <a:gd name="T31" fmla="*/ 564874 h 228"/>
                <a:gd name="T32" fmla="*/ 44410 w 280"/>
                <a:gd name="T33" fmla="*/ 644211 h 228"/>
                <a:gd name="T34" fmla="*/ 0 w 280"/>
                <a:gd name="T35" fmla="*/ 641037 h 228"/>
                <a:gd name="T36" fmla="*/ 279151 w 280"/>
                <a:gd name="T37" fmla="*/ 723547 h 228"/>
                <a:gd name="T38" fmla="*/ 796215 w 280"/>
                <a:gd name="T39" fmla="*/ 206274 h 228"/>
                <a:gd name="T40" fmla="*/ 796215 w 280"/>
                <a:gd name="T41" fmla="*/ 180887 h 228"/>
                <a:gd name="T42" fmla="*/ 888208 w 280"/>
                <a:gd name="T43" fmla="*/ 85683 h 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388502" y="236636"/>
            <a:ext cx="208872" cy="208180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88623" y="236192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700" dirty="0" smtClean="0">
                <a:solidFill>
                  <a:schemeClr val="accent1"/>
                </a:solidFill>
                <a:latin typeface="Georgia"/>
                <a:cs typeface="Georgia"/>
              </a:rPr>
              <a:t>@ACGME</a:t>
            </a:r>
            <a:endParaRPr lang="en-US" sz="7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630297" y="239282"/>
            <a:ext cx="10182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700" dirty="0" smtClean="0">
                <a:solidFill>
                  <a:schemeClr val="accent1"/>
                </a:solidFill>
                <a:latin typeface="Georgia"/>
                <a:cs typeface="Georgia"/>
              </a:rPr>
              <a:t>WWW.ACGME.ORG</a:t>
            </a:r>
            <a:endParaRPr lang="en-US" sz="7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1468481" y="247423"/>
            <a:ext cx="185242" cy="185856"/>
          </a:xfrm>
          <a:custGeom>
            <a:avLst/>
            <a:gdLst>
              <a:gd name="T0" fmla="*/ 0 w 124"/>
              <a:gd name="T1" fmla="*/ 239907 h 124"/>
              <a:gd name="T2" fmla="*/ 478181 w 124"/>
              <a:gd name="T3" fmla="*/ 239907 h 124"/>
              <a:gd name="T4" fmla="*/ 447331 w 124"/>
              <a:gd name="T5" fmla="*/ 232168 h 124"/>
              <a:gd name="T6" fmla="*/ 335498 w 124"/>
              <a:gd name="T7" fmla="*/ 135431 h 124"/>
              <a:gd name="T8" fmla="*/ 447331 w 124"/>
              <a:gd name="T9" fmla="*/ 232168 h 124"/>
              <a:gd name="T10" fmla="*/ 165821 w 124"/>
              <a:gd name="T11" fmla="*/ 367599 h 124"/>
              <a:gd name="T12" fmla="*/ 231378 w 124"/>
              <a:gd name="T13" fmla="*/ 448858 h 124"/>
              <a:gd name="T14" fmla="*/ 246803 w 124"/>
              <a:gd name="T15" fmla="*/ 30956 h 124"/>
              <a:gd name="T16" fmla="*/ 246803 w 124"/>
              <a:gd name="T17" fmla="*/ 139301 h 124"/>
              <a:gd name="T18" fmla="*/ 246803 w 124"/>
              <a:gd name="T19" fmla="*/ 30956 h 124"/>
              <a:gd name="T20" fmla="*/ 385630 w 124"/>
              <a:gd name="T21" fmla="*/ 88998 h 124"/>
              <a:gd name="T22" fmla="*/ 273797 w 124"/>
              <a:gd name="T23" fmla="*/ 34825 h 124"/>
              <a:gd name="T24" fmla="*/ 231378 w 124"/>
              <a:gd name="T25" fmla="*/ 139301 h 124"/>
              <a:gd name="T26" fmla="*/ 231378 w 124"/>
              <a:gd name="T27" fmla="*/ 30956 h 124"/>
              <a:gd name="T28" fmla="*/ 146539 w 124"/>
              <a:gd name="T29" fmla="*/ 119954 h 124"/>
              <a:gd name="T30" fmla="*/ 204384 w 124"/>
              <a:gd name="T31" fmla="*/ 34825 h 124"/>
              <a:gd name="T32" fmla="*/ 154252 w 124"/>
              <a:gd name="T33" fmla="*/ 139301 h 124"/>
              <a:gd name="T34" fmla="*/ 231378 w 124"/>
              <a:gd name="T35" fmla="*/ 232168 h 124"/>
              <a:gd name="T36" fmla="*/ 154252 w 124"/>
              <a:gd name="T37" fmla="*/ 139301 h 124"/>
              <a:gd name="T38" fmla="*/ 231378 w 124"/>
              <a:gd name="T39" fmla="*/ 340513 h 124"/>
              <a:gd name="T40" fmla="*/ 138827 w 124"/>
              <a:gd name="T41" fmla="*/ 247646 h 124"/>
              <a:gd name="T42" fmla="*/ 204384 w 124"/>
              <a:gd name="T43" fmla="*/ 444989 h 124"/>
              <a:gd name="T44" fmla="*/ 154252 w 124"/>
              <a:gd name="T45" fmla="*/ 371469 h 124"/>
              <a:gd name="T46" fmla="*/ 246803 w 124"/>
              <a:gd name="T47" fmla="*/ 448858 h 124"/>
              <a:gd name="T48" fmla="*/ 312360 w 124"/>
              <a:gd name="T49" fmla="*/ 367599 h 124"/>
              <a:gd name="T50" fmla="*/ 246803 w 124"/>
              <a:gd name="T51" fmla="*/ 448858 h 124"/>
              <a:gd name="T52" fmla="*/ 374061 w 124"/>
              <a:gd name="T53" fmla="*/ 398555 h 124"/>
              <a:gd name="T54" fmla="*/ 323929 w 124"/>
              <a:gd name="T55" fmla="*/ 371469 h 124"/>
              <a:gd name="T56" fmla="*/ 246803 w 124"/>
              <a:gd name="T57" fmla="*/ 340513 h 124"/>
              <a:gd name="T58" fmla="*/ 339354 w 124"/>
              <a:gd name="T59" fmla="*/ 247646 h 124"/>
              <a:gd name="T60" fmla="*/ 246803 w 124"/>
              <a:gd name="T61" fmla="*/ 232168 h 124"/>
              <a:gd name="T62" fmla="*/ 323929 w 124"/>
              <a:gd name="T63" fmla="*/ 139301 h 124"/>
              <a:gd name="T64" fmla="*/ 246803 w 124"/>
              <a:gd name="T65" fmla="*/ 232168 h 124"/>
              <a:gd name="T66" fmla="*/ 142683 w 124"/>
              <a:gd name="T67" fmla="*/ 135431 h 124"/>
              <a:gd name="T68" fmla="*/ 30850 w 124"/>
              <a:gd name="T69" fmla="*/ 232168 h 124"/>
              <a:gd name="T70" fmla="*/ 30850 w 124"/>
              <a:gd name="T71" fmla="*/ 247646 h 124"/>
              <a:gd name="T72" fmla="*/ 146539 w 124"/>
              <a:gd name="T73" fmla="*/ 359861 h 124"/>
              <a:gd name="T74" fmla="*/ 30850 w 124"/>
              <a:gd name="T75" fmla="*/ 247646 h 124"/>
              <a:gd name="T76" fmla="*/ 331642 w 124"/>
              <a:gd name="T77" fmla="*/ 359861 h 124"/>
              <a:gd name="T78" fmla="*/ 447331 w 124"/>
              <a:gd name="T79" fmla="*/ 247646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208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4154" y="628452"/>
            <a:ext cx="8472510" cy="687920"/>
          </a:xfrm>
        </p:spPr>
        <p:txBody>
          <a:bodyPr anchor="b">
            <a:noAutofit/>
          </a:bodyPr>
          <a:lstStyle>
            <a:lvl1pPr algn="l">
              <a:defRPr sz="4400" b="1" baseline="0"/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8299" y="1521611"/>
            <a:ext cx="8472510" cy="211385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6202" y="3766468"/>
            <a:ext cx="2457450" cy="16129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457643" y="3766468"/>
            <a:ext cx="2457450" cy="16129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557917" y="3767076"/>
            <a:ext cx="2457450" cy="1612900"/>
          </a:xfrm>
        </p:spPr>
        <p:txBody>
          <a:bodyPr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20718" y="231958"/>
            <a:ext cx="219678" cy="219678"/>
            <a:chOff x="680215" y="6240338"/>
            <a:chExt cx="235180" cy="235180"/>
          </a:xfrm>
        </p:grpSpPr>
        <p:sp>
          <p:nvSpPr>
            <p:cNvPr id="17" name="Oval 16"/>
            <p:cNvSpPr/>
            <p:nvPr userDrawn="1"/>
          </p:nvSpPr>
          <p:spPr>
            <a:xfrm>
              <a:off x="680215" y="6240338"/>
              <a:ext cx="235180" cy="2351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20"/>
            <p:cNvSpPr>
              <a:spLocks/>
            </p:cNvSpPr>
            <p:nvPr userDrawn="1"/>
          </p:nvSpPr>
          <p:spPr bwMode="auto">
            <a:xfrm>
              <a:off x="722954" y="6304513"/>
              <a:ext cx="147871" cy="120360"/>
            </a:xfrm>
            <a:custGeom>
              <a:avLst/>
              <a:gdLst>
                <a:gd name="T0" fmla="*/ 888208 w 280"/>
                <a:gd name="T1" fmla="*/ 85683 h 228"/>
                <a:gd name="T2" fmla="*/ 783526 w 280"/>
                <a:gd name="T3" fmla="*/ 114244 h 228"/>
                <a:gd name="T4" fmla="*/ 862831 w 280"/>
                <a:gd name="T5" fmla="*/ 15867 h 228"/>
                <a:gd name="T6" fmla="*/ 748632 w 280"/>
                <a:gd name="T7" fmla="*/ 60296 h 228"/>
                <a:gd name="T8" fmla="*/ 615401 w 280"/>
                <a:gd name="T9" fmla="*/ 0 h 228"/>
                <a:gd name="T10" fmla="*/ 431415 w 280"/>
                <a:gd name="T11" fmla="*/ 184060 h 228"/>
                <a:gd name="T12" fmla="*/ 437760 w 280"/>
                <a:gd name="T13" fmla="*/ 225315 h 228"/>
                <a:gd name="T14" fmla="*/ 60271 w 280"/>
                <a:gd name="T15" fmla="*/ 34908 h 228"/>
                <a:gd name="T16" fmla="*/ 38066 w 280"/>
                <a:gd name="T17" fmla="*/ 126938 h 228"/>
                <a:gd name="T18" fmla="*/ 117370 w 280"/>
                <a:gd name="T19" fmla="*/ 279264 h 228"/>
                <a:gd name="T20" fmla="*/ 34894 w 280"/>
                <a:gd name="T21" fmla="*/ 253876 h 228"/>
                <a:gd name="T22" fmla="*/ 34894 w 280"/>
                <a:gd name="T23" fmla="*/ 257050 h 228"/>
                <a:gd name="T24" fmla="*/ 180814 w 280"/>
                <a:gd name="T25" fmla="*/ 437936 h 228"/>
                <a:gd name="T26" fmla="*/ 133231 w 280"/>
                <a:gd name="T27" fmla="*/ 444283 h 228"/>
                <a:gd name="T28" fmla="*/ 98337 w 280"/>
                <a:gd name="T29" fmla="*/ 441110 h 228"/>
                <a:gd name="T30" fmla="*/ 269635 w 280"/>
                <a:gd name="T31" fmla="*/ 564874 h 228"/>
                <a:gd name="T32" fmla="*/ 44410 w 280"/>
                <a:gd name="T33" fmla="*/ 644211 h 228"/>
                <a:gd name="T34" fmla="*/ 0 w 280"/>
                <a:gd name="T35" fmla="*/ 641037 h 228"/>
                <a:gd name="T36" fmla="*/ 279151 w 280"/>
                <a:gd name="T37" fmla="*/ 723547 h 228"/>
                <a:gd name="T38" fmla="*/ 796215 w 280"/>
                <a:gd name="T39" fmla="*/ 206274 h 228"/>
                <a:gd name="T40" fmla="*/ 796215 w 280"/>
                <a:gd name="T41" fmla="*/ 180887 h 228"/>
                <a:gd name="T42" fmla="*/ 888208 w 280"/>
                <a:gd name="T43" fmla="*/ 85683 h 2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7"/>
          <p:cNvSpPr>
            <a:spLocks noEditPoints="1"/>
          </p:cNvSpPr>
          <p:nvPr userDrawn="1"/>
        </p:nvSpPr>
        <p:spPr bwMode="auto">
          <a:xfrm>
            <a:off x="388502" y="236636"/>
            <a:ext cx="208872" cy="208180"/>
          </a:xfrm>
          <a:custGeom>
            <a:avLst/>
            <a:gdLst>
              <a:gd name="T0" fmla="*/ 106 w 114"/>
              <a:gd name="T1" fmla="*/ 0 h 114"/>
              <a:gd name="T2" fmla="*/ 8 w 114"/>
              <a:gd name="T3" fmla="*/ 0 h 114"/>
              <a:gd name="T4" fmla="*/ 0 w 114"/>
              <a:gd name="T5" fmla="*/ 8 h 114"/>
              <a:gd name="T6" fmla="*/ 0 w 114"/>
              <a:gd name="T7" fmla="*/ 106 h 114"/>
              <a:gd name="T8" fmla="*/ 8 w 114"/>
              <a:gd name="T9" fmla="*/ 114 h 114"/>
              <a:gd name="T10" fmla="*/ 106 w 114"/>
              <a:gd name="T11" fmla="*/ 114 h 114"/>
              <a:gd name="T12" fmla="*/ 114 w 114"/>
              <a:gd name="T13" fmla="*/ 106 h 114"/>
              <a:gd name="T14" fmla="*/ 114 w 114"/>
              <a:gd name="T15" fmla="*/ 8 h 114"/>
              <a:gd name="T16" fmla="*/ 106 w 114"/>
              <a:gd name="T17" fmla="*/ 0 h 114"/>
              <a:gd name="T18" fmla="*/ 35 w 114"/>
              <a:gd name="T19" fmla="*/ 96 h 114"/>
              <a:gd name="T20" fmla="*/ 17 w 114"/>
              <a:gd name="T21" fmla="*/ 96 h 114"/>
              <a:gd name="T22" fmla="*/ 17 w 114"/>
              <a:gd name="T23" fmla="*/ 44 h 114"/>
              <a:gd name="T24" fmla="*/ 35 w 114"/>
              <a:gd name="T25" fmla="*/ 44 h 114"/>
              <a:gd name="T26" fmla="*/ 35 w 114"/>
              <a:gd name="T27" fmla="*/ 96 h 114"/>
              <a:gd name="T28" fmla="*/ 26 w 114"/>
              <a:gd name="T29" fmla="*/ 37 h 114"/>
              <a:gd name="T30" fmla="*/ 26 w 114"/>
              <a:gd name="T31" fmla="*/ 37 h 114"/>
              <a:gd name="T32" fmla="*/ 16 w 114"/>
              <a:gd name="T33" fmla="*/ 28 h 114"/>
              <a:gd name="T34" fmla="*/ 26 w 114"/>
              <a:gd name="T35" fmla="*/ 19 h 114"/>
              <a:gd name="T36" fmla="*/ 36 w 114"/>
              <a:gd name="T37" fmla="*/ 28 h 114"/>
              <a:gd name="T38" fmla="*/ 26 w 114"/>
              <a:gd name="T39" fmla="*/ 37 h 114"/>
              <a:gd name="T40" fmla="*/ 97 w 114"/>
              <a:gd name="T41" fmla="*/ 96 h 114"/>
              <a:gd name="T42" fmla="*/ 80 w 114"/>
              <a:gd name="T43" fmla="*/ 96 h 114"/>
              <a:gd name="T44" fmla="*/ 80 w 114"/>
              <a:gd name="T45" fmla="*/ 68 h 114"/>
              <a:gd name="T46" fmla="*/ 71 w 114"/>
              <a:gd name="T47" fmla="*/ 56 h 114"/>
              <a:gd name="T48" fmla="*/ 62 w 114"/>
              <a:gd name="T49" fmla="*/ 63 h 114"/>
              <a:gd name="T50" fmla="*/ 61 w 114"/>
              <a:gd name="T51" fmla="*/ 67 h 114"/>
              <a:gd name="T52" fmla="*/ 61 w 114"/>
              <a:gd name="T53" fmla="*/ 96 h 114"/>
              <a:gd name="T54" fmla="*/ 44 w 114"/>
              <a:gd name="T55" fmla="*/ 96 h 114"/>
              <a:gd name="T56" fmla="*/ 44 w 114"/>
              <a:gd name="T57" fmla="*/ 44 h 114"/>
              <a:gd name="T58" fmla="*/ 61 w 114"/>
              <a:gd name="T59" fmla="*/ 44 h 114"/>
              <a:gd name="T60" fmla="*/ 61 w 114"/>
              <a:gd name="T61" fmla="*/ 51 h 114"/>
              <a:gd name="T62" fmla="*/ 77 w 114"/>
              <a:gd name="T63" fmla="*/ 43 h 114"/>
              <a:gd name="T64" fmla="*/ 97 w 114"/>
              <a:gd name="T65" fmla="*/ 66 h 114"/>
              <a:gd name="T66" fmla="*/ 97 w 114"/>
              <a:gd name="T67" fmla="*/ 9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" h="114">
                <a:moveTo>
                  <a:pt x="10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1"/>
                  <a:pt x="4" y="114"/>
                  <a:pt x="8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10" y="114"/>
                  <a:pt x="114" y="111"/>
                  <a:pt x="114" y="106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3"/>
                  <a:pt x="110" y="0"/>
                  <a:pt x="106" y="0"/>
                </a:cubicBezTo>
                <a:close/>
                <a:moveTo>
                  <a:pt x="35" y="96"/>
                </a:moveTo>
                <a:cubicBezTo>
                  <a:pt x="17" y="96"/>
                  <a:pt x="17" y="96"/>
                  <a:pt x="17" y="96"/>
                </a:cubicBezTo>
                <a:cubicBezTo>
                  <a:pt x="17" y="44"/>
                  <a:pt x="17" y="44"/>
                  <a:pt x="17" y="44"/>
                </a:cubicBezTo>
                <a:cubicBezTo>
                  <a:pt x="35" y="44"/>
                  <a:pt x="35" y="44"/>
                  <a:pt x="35" y="44"/>
                </a:cubicBezTo>
                <a:lnTo>
                  <a:pt x="35" y="96"/>
                </a:lnTo>
                <a:close/>
                <a:moveTo>
                  <a:pt x="26" y="37"/>
                </a:moveTo>
                <a:cubicBezTo>
                  <a:pt x="26" y="37"/>
                  <a:pt x="26" y="37"/>
                  <a:pt x="26" y="37"/>
                </a:cubicBezTo>
                <a:cubicBezTo>
                  <a:pt x="20" y="37"/>
                  <a:pt x="16" y="33"/>
                  <a:pt x="16" y="28"/>
                </a:cubicBezTo>
                <a:cubicBezTo>
                  <a:pt x="16" y="23"/>
                  <a:pt x="20" y="19"/>
                  <a:pt x="26" y="19"/>
                </a:cubicBezTo>
                <a:cubicBezTo>
                  <a:pt x="32" y="19"/>
                  <a:pt x="36" y="23"/>
                  <a:pt x="36" y="28"/>
                </a:cubicBezTo>
                <a:cubicBezTo>
                  <a:pt x="36" y="33"/>
                  <a:pt x="32" y="37"/>
                  <a:pt x="26" y="37"/>
                </a:cubicBezTo>
                <a:close/>
                <a:moveTo>
                  <a:pt x="97" y="96"/>
                </a:moveTo>
                <a:cubicBezTo>
                  <a:pt x="80" y="96"/>
                  <a:pt x="80" y="96"/>
                  <a:pt x="80" y="96"/>
                </a:cubicBezTo>
                <a:cubicBezTo>
                  <a:pt x="80" y="68"/>
                  <a:pt x="80" y="68"/>
                  <a:pt x="80" y="68"/>
                </a:cubicBezTo>
                <a:cubicBezTo>
                  <a:pt x="80" y="61"/>
                  <a:pt x="77" y="56"/>
                  <a:pt x="71" y="56"/>
                </a:cubicBezTo>
                <a:cubicBezTo>
                  <a:pt x="66" y="56"/>
                  <a:pt x="63" y="59"/>
                  <a:pt x="62" y="63"/>
                </a:cubicBezTo>
                <a:cubicBezTo>
                  <a:pt x="61" y="64"/>
                  <a:pt x="61" y="65"/>
                  <a:pt x="61" y="67"/>
                </a:cubicBezTo>
                <a:cubicBezTo>
                  <a:pt x="61" y="96"/>
                  <a:pt x="61" y="96"/>
                  <a:pt x="61" y="96"/>
                </a:cubicBezTo>
                <a:cubicBezTo>
                  <a:pt x="44" y="96"/>
                  <a:pt x="44" y="96"/>
                  <a:pt x="44" y="96"/>
                </a:cubicBezTo>
                <a:cubicBezTo>
                  <a:pt x="44" y="96"/>
                  <a:pt x="44" y="49"/>
                  <a:pt x="44" y="44"/>
                </a:cubicBezTo>
                <a:cubicBezTo>
                  <a:pt x="61" y="44"/>
                  <a:pt x="61" y="44"/>
                  <a:pt x="61" y="44"/>
                </a:cubicBezTo>
                <a:cubicBezTo>
                  <a:pt x="61" y="51"/>
                  <a:pt x="61" y="51"/>
                  <a:pt x="61" y="51"/>
                </a:cubicBezTo>
                <a:cubicBezTo>
                  <a:pt x="64" y="48"/>
                  <a:pt x="68" y="43"/>
                  <a:pt x="77" y="43"/>
                </a:cubicBezTo>
                <a:cubicBezTo>
                  <a:pt x="88" y="43"/>
                  <a:pt x="97" y="50"/>
                  <a:pt x="97" y="66"/>
                </a:cubicBezTo>
                <a:lnTo>
                  <a:pt x="97" y="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latin typeface="+mn-lt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888623" y="236192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en-US" sz="700" dirty="0" smtClean="0">
                <a:solidFill>
                  <a:schemeClr val="accent1"/>
                </a:solidFill>
                <a:latin typeface="Georgia"/>
                <a:cs typeface="Georgia"/>
              </a:rPr>
              <a:t>@ACGME</a:t>
            </a:r>
            <a:endParaRPr lang="en-US" sz="7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1630297" y="239282"/>
            <a:ext cx="101822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700" dirty="0" smtClean="0">
                <a:solidFill>
                  <a:schemeClr val="accent1"/>
                </a:solidFill>
                <a:latin typeface="Georgia"/>
                <a:cs typeface="Georgia"/>
              </a:rPr>
              <a:t>WWW.ACGME.ORG</a:t>
            </a:r>
            <a:endParaRPr lang="en-US" sz="7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sp>
        <p:nvSpPr>
          <p:cNvPr id="24" name="Freeform 5"/>
          <p:cNvSpPr>
            <a:spLocks noEditPoints="1"/>
          </p:cNvSpPr>
          <p:nvPr userDrawn="1"/>
        </p:nvSpPr>
        <p:spPr bwMode="auto">
          <a:xfrm>
            <a:off x="1468481" y="247423"/>
            <a:ext cx="185242" cy="185856"/>
          </a:xfrm>
          <a:custGeom>
            <a:avLst/>
            <a:gdLst>
              <a:gd name="T0" fmla="*/ 0 w 124"/>
              <a:gd name="T1" fmla="*/ 239907 h 124"/>
              <a:gd name="T2" fmla="*/ 478181 w 124"/>
              <a:gd name="T3" fmla="*/ 239907 h 124"/>
              <a:gd name="T4" fmla="*/ 447331 w 124"/>
              <a:gd name="T5" fmla="*/ 232168 h 124"/>
              <a:gd name="T6" fmla="*/ 335498 w 124"/>
              <a:gd name="T7" fmla="*/ 135431 h 124"/>
              <a:gd name="T8" fmla="*/ 447331 w 124"/>
              <a:gd name="T9" fmla="*/ 232168 h 124"/>
              <a:gd name="T10" fmla="*/ 165821 w 124"/>
              <a:gd name="T11" fmla="*/ 367599 h 124"/>
              <a:gd name="T12" fmla="*/ 231378 w 124"/>
              <a:gd name="T13" fmla="*/ 448858 h 124"/>
              <a:gd name="T14" fmla="*/ 246803 w 124"/>
              <a:gd name="T15" fmla="*/ 30956 h 124"/>
              <a:gd name="T16" fmla="*/ 246803 w 124"/>
              <a:gd name="T17" fmla="*/ 139301 h 124"/>
              <a:gd name="T18" fmla="*/ 246803 w 124"/>
              <a:gd name="T19" fmla="*/ 30956 h 124"/>
              <a:gd name="T20" fmla="*/ 385630 w 124"/>
              <a:gd name="T21" fmla="*/ 88998 h 124"/>
              <a:gd name="T22" fmla="*/ 273797 w 124"/>
              <a:gd name="T23" fmla="*/ 34825 h 124"/>
              <a:gd name="T24" fmla="*/ 231378 w 124"/>
              <a:gd name="T25" fmla="*/ 139301 h 124"/>
              <a:gd name="T26" fmla="*/ 231378 w 124"/>
              <a:gd name="T27" fmla="*/ 30956 h 124"/>
              <a:gd name="T28" fmla="*/ 146539 w 124"/>
              <a:gd name="T29" fmla="*/ 119954 h 124"/>
              <a:gd name="T30" fmla="*/ 204384 w 124"/>
              <a:gd name="T31" fmla="*/ 34825 h 124"/>
              <a:gd name="T32" fmla="*/ 154252 w 124"/>
              <a:gd name="T33" fmla="*/ 139301 h 124"/>
              <a:gd name="T34" fmla="*/ 231378 w 124"/>
              <a:gd name="T35" fmla="*/ 232168 h 124"/>
              <a:gd name="T36" fmla="*/ 154252 w 124"/>
              <a:gd name="T37" fmla="*/ 139301 h 124"/>
              <a:gd name="T38" fmla="*/ 231378 w 124"/>
              <a:gd name="T39" fmla="*/ 340513 h 124"/>
              <a:gd name="T40" fmla="*/ 138827 w 124"/>
              <a:gd name="T41" fmla="*/ 247646 h 124"/>
              <a:gd name="T42" fmla="*/ 204384 w 124"/>
              <a:gd name="T43" fmla="*/ 444989 h 124"/>
              <a:gd name="T44" fmla="*/ 154252 w 124"/>
              <a:gd name="T45" fmla="*/ 371469 h 124"/>
              <a:gd name="T46" fmla="*/ 246803 w 124"/>
              <a:gd name="T47" fmla="*/ 448858 h 124"/>
              <a:gd name="T48" fmla="*/ 312360 w 124"/>
              <a:gd name="T49" fmla="*/ 367599 h 124"/>
              <a:gd name="T50" fmla="*/ 246803 w 124"/>
              <a:gd name="T51" fmla="*/ 448858 h 124"/>
              <a:gd name="T52" fmla="*/ 374061 w 124"/>
              <a:gd name="T53" fmla="*/ 398555 h 124"/>
              <a:gd name="T54" fmla="*/ 323929 w 124"/>
              <a:gd name="T55" fmla="*/ 371469 h 124"/>
              <a:gd name="T56" fmla="*/ 246803 w 124"/>
              <a:gd name="T57" fmla="*/ 340513 h 124"/>
              <a:gd name="T58" fmla="*/ 339354 w 124"/>
              <a:gd name="T59" fmla="*/ 247646 h 124"/>
              <a:gd name="T60" fmla="*/ 246803 w 124"/>
              <a:gd name="T61" fmla="*/ 232168 h 124"/>
              <a:gd name="T62" fmla="*/ 323929 w 124"/>
              <a:gd name="T63" fmla="*/ 139301 h 124"/>
              <a:gd name="T64" fmla="*/ 246803 w 124"/>
              <a:gd name="T65" fmla="*/ 232168 h 124"/>
              <a:gd name="T66" fmla="*/ 142683 w 124"/>
              <a:gd name="T67" fmla="*/ 135431 h 124"/>
              <a:gd name="T68" fmla="*/ 30850 w 124"/>
              <a:gd name="T69" fmla="*/ 232168 h 124"/>
              <a:gd name="T70" fmla="*/ 30850 w 124"/>
              <a:gd name="T71" fmla="*/ 247646 h 124"/>
              <a:gd name="T72" fmla="*/ 146539 w 124"/>
              <a:gd name="T73" fmla="*/ 359861 h 124"/>
              <a:gd name="T74" fmla="*/ 30850 w 124"/>
              <a:gd name="T75" fmla="*/ 247646 h 124"/>
              <a:gd name="T76" fmla="*/ 331642 w 124"/>
              <a:gd name="T77" fmla="*/ 359861 h 124"/>
              <a:gd name="T78" fmla="*/ 447331 w 124"/>
              <a:gd name="T79" fmla="*/ 247646 h 124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8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81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ld Standard TT"/>
              <a:buNone/>
              <a:defRPr sz="30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62133"/>
            <a:ext cx="8520600" cy="45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●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○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buChar char="■"/>
              <a:defRPr sz="14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86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78300" y="0"/>
            <a:ext cx="8472508" cy="219879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8299" y="6194480"/>
            <a:ext cx="847251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253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300" y="6266143"/>
            <a:ext cx="377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281056"/>
            <a:ext cx="762000" cy="299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219449" y="2530492"/>
            <a:ext cx="6631360" cy="1524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219449" y="4221252"/>
            <a:ext cx="663136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  <a:latin typeface="+mn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3" y="2321120"/>
            <a:ext cx="1468284" cy="190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09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299" y="100258"/>
            <a:ext cx="8472510" cy="1875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6" y="322705"/>
            <a:ext cx="1177176" cy="14175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78299" y="6194480"/>
            <a:ext cx="847251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253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300" y="6266143"/>
            <a:ext cx="377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281056"/>
            <a:ext cx="762000" cy="299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78299" y="2209800"/>
            <a:ext cx="8472510" cy="1524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378299" y="3733800"/>
            <a:ext cx="847251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  <a:latin typeface="+mn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73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299" y="100258"/>
            <a:ext cx="2175394" cy="1875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1" y="322705"/>
            <a:ext cx="1177176" cy="1417516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657475" y="100013"/>
            <a:ext cx="6192838" cy="1874837"/>
          </a:xfrm>
        </p:spPr>
        <p:txBody>
          <a:bodyPr/>
          <a:lstStyle/>
          <a:p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78299" y="6194480"/>
            <a:ext cx="847251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253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300" y="6266143"/>
            <a:ext cx="377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281056"/>
            <a:ext cx="762000" cy="299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78299" y="2209800"/>
            <a:ext cx="8472510" cy="1524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378299" y="3733800"/>
            <a:ext cx="847251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  <a:latin typeface="+mn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19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8299" y="100258"/>
            <a:ext cx="8472510" cy="1875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6" y="322705"/>
            <a:ext cx="1177176" cy="14175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78299" y="6194480"/>
            <a:ext cx="847251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253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300" y="6266143"/>
            <a:ext cx="377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281056"/>
            <a:ext cx="762000" cy="299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378299" y="2209800"/>
            <a:ext cx="8472510" cy="1524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378299" y="3733800"/>
            <a:ext cx="847251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  <a:latin typeface="+mn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38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8299" y="2209800"/>
            <a:ext cx="8472510" cy="1524000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299" y="3733800"/>
            <a:ext cx="847251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000000"/>
                </a:solidFill>
                <a:latin typeface="+mn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78299" y="100258"/>
            <a:ext cx="2175394" cy="18751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CGME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31" y="322705"/>
            <a:ext cx="1177176" cy="1417516"/>
          </a:xfrm>
          <a:prstGeom prst="rect">
            <a:avLst/>
          </a:prstGeom>
        </p:spPr>
      </p:pic>
      <p:sp>
        <p:nvSpPr>
          <p:cNvPr id="13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2657475" y="100013"/>
            <a:ext cx="6192838" cy="1874837"/>
          </a:xfrm>
        </p:spPr>
        <p:txBody>
          <a:bodyPr/>
          <a:lstStyle/>
          <a:p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78299" y="6194480"/>
            <a:ext cx="8472510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2531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300" y="6266143"/>
            <a:ext cx="377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281056"/>
            <a:ext cx="762000" cy="299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7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8299" y="196470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264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299" y="1752902"/>
            <a:ext cx="4041301" cy="392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752902"/>
            <a:ext cx="4202609" cy="3929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8299" y="196470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9696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9/14/2018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10865" y="1701460"/>
            <a:ext cx="5139943" cy="37556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299" y="1701460"/>
            <a:ext cx="3057359" cy="375564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0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8299" y="196470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773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362563" y="5952633"/>
            <a:ext cx="8488247" cy="575164"/>
            <a:chOff x="362563" y="0"/>
            <a:chExt cx="8488247" cy="575164"/>
          </a:xfrm>
        </p:grpSpPr>
        <p:sp>
          <p:nvSpPr>
            <p:cNvPr id="7" name="Rectangle 6"/>
            <p:cNvSpPr/>
            <p:nvPr/>
          </p:nvSpPr>
          <p:spPr>
            <a:xfrm>
              <a:off x="1051994" y="0"/>
              <a:ext cx="7798816" cy="575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362563" y="268"/>
              <a:ext cx="598918" cy="574896"/>
              <a:chOff x="142110" y="2071669"/>
              <a:chExt cx="547076" cy="525133"/>
            </a:xfrm>
          </p:grpSpPr>
          <p:sp>
            <p:nvSpPr>
              <p:cNvPr id="10" name="Shape 36"/>
              <p:cNvSpPr/>
              <p:nvPr userDrawn="1"/>
            </p:nvSpPr>
            <p:spPr>
              <a:xfrm>
                <a:off x="142110" y="2071669"/>
                <a:ext cx="547076" cy="525133"/>
              </a:xfrm>
              <a:prstGeom prst="rect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/>
                <a:endParaRPr/>
              </a:p>
            </p:txBody>
          </p:sp>
          <p:pic>
            <p:nvPicPr>
              <p:cNvPr id="11" name="ACGME_I_LogoB&amp;W.png"/>
              <p:cNvPicPr/>
              <p:nvPr userDrawn="1"/>
            </p:nvPicPr>
            <p:blipFill>
              <a:blip r:embed="rId19">
                <a:extLst/>
              </a:blip>
              <a:stretch>
                <a:fillRect/>
              </a:stretch>
            </p:blipFill>
            <p:spPr>
              <a:xfrm>
                <a:off x="193946" y="2110543"/>
                <a:ext cx="430425" cy="402135"/>
              </a:xfrm>
              <a:prstGeom prst="rect">
                <a:avLst/>
              </a:prstGeom>
              <a:ln w="12700">
                <a:miter lim="400000"/>
              </a:ln>
            </p:spPr>
          </p:pic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299" y="196470"/>
            <a:ext cx="8472510" cy="11876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562" y="1564977"/>
            <a:ext cx="8488246" cy="415617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3329" y="6070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75D48070-6A81-47D0-9810-1540B9FEFF61}" type="datetime1">
              <a:rPr lang="en-US" smtClean="0"/>
              <a:pPr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4047" y="6083581"/>
            <a:ext cx="3778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88808" y="6098494"/>
            <a:ext cx="762000" cy="299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 | </a:t>
            </a:r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78299" y="1387479"/>
            <a:ext cx="8472510" cy="2228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63165" y="6530105"/>
            <a:ext cx="9829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dirty="0" smtClean="0">
                <a:solidFill>
                  <a:srgbClr val="000000"/>
                </a:solidFill>
                <a:latin typeface="+mn-lt"/>
                <a:ea typeface="Century Schoolbook"/>
                <a:cs typeface="Georgia"/>
                <a:sym typeface="Century Schoolbook"/>
              </a:rPr>
              <a:t>©</a:t>
            </a:r>
            <a:r>
              <a:rPr lang="en-US" sz="800" b="0" baseline="0" dirty="0" smtClean="0">
                <a:solidFill>
                  <a:srgbClr val="000000"/>
                </a:solidFill>
                <a:latin typeface="+mn-lt"/>
                <a:ea typeface="Century Schoolbook"/>
                <a:cs typeface="Georgia"/>
                <a:sym typeface="Century Schoolbook"/>
              </a:rPr>
              <a:t> </a:t>
            </a:r>
            <a:r>
              <a:rPr lang="en-US" sz="800" b="0" dirty="0" smtClean="0">
                <a:solidFill>
                  <a:srgbClr val="000000"/>
                </a:solidFill>
                <a:latin typeface="+mn-lt"/>
                <a:ea typeface="Century Schoolbook"/>
                <a:cs typeface="Georgia"/>
                <a:sym typeface="Century Schoolbook"/>
              </a:rPr>
              <a:t>2018 ACGME</a:t>
            </a:r>
            <a:r>
              <a:rPr lang="en-US" sz="800" b="0" cap="all" dirty="0" smtClean="0">
                <a:solidFill>
                  <a:srgbClr val="000000"/>
                </a:solidFill>
                <a:latin typeface="+mn-lt"/>
                <a:ea typeface="Century Schoolbook"/>
                <a:cs typeface="Georgia"/>
                <a:sym typeface="Century Schoolbook"/>
              </a:rPr>
              <a:t>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9" r:id="rId1"/>
    <p:sldLayoutId id="2147484793" r:id="rId2"/>
    <p:sldLayoutId id="2147484790" r:id="rId3"/>
    <p:sldLayoutId id="2147484804" r:id="rId4"/>
    <p:sldLayoutId id="2147484803" r:id="rId5"/>
    <p:sldLayoutId id="2147484805" r:id="rId6"/>
    <p:sldLayoutId id="2147484794" r:id="rId7"/>
    <p:sldLayoutId id="2147484795" r:id="rId8"/>
    <p:sldLayoutId id="2147484810" r:id="rId9"/>
    <p:sldLayoutId id="2147484796" r:id="rId10"/>
    <p:sldLayoutId id="2147484797" r:id="rId11"/>
    <p:sldLayoutId id="2147484801" r:id="rId12"/>
    <p:sldLayoutId id="2147484807" r:id="rId13"/>
    <p:sldLayoutId id="2147484808" r:id="rId14"/>
    <p:sldLayoutId id="2147484806" r:id="rId15"/>
    <p:sldLayoutId id="2147484809" r:id="rId16"/>
    <p:sldLayoutId id="2147484811" r:id="rId17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191997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383988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575985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767982" algn="ctr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11201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1pPr>
      <a:lvl2pPr marL="29870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2pPr>
      <a:lvl3pPr marL="48539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3pPr>
      <a:lvl4pPr marL="67208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4pPr>
      <a:lvl5pPr marL="858774" indent="0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SzPct val="171000"/>
        <a:buFont typeface="Gill Sans" charset="0"/>
        <a:buNone/>
        <a:defRPr sz="2400">
          <a:solidFill>
            <a:schemeClr val="tx1"/>
          </a:solidFill>
          <a:latin typeface="+mn-lt"/>
          <a:ea typeface="+mn-ea"/>
          <a:cs typeface="Georgia"/>
          <a:sym typeface="Gill Sans" charset="0"/>
        </a:defRPr>
      </a:lvl5pPr>
      <a:lvl6pPr marL="1386632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1578628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770626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962617" indent="-335992" algn="l" rtl="0" eaLnBrk="1" fontAlgn="base" hangingPunct="1">
        <a:spcBef>
          <a:spcPts val="3066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97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98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85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982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978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970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966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963" algn="l" defTabSz="38398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2800" dirty="0"/>
              <a:t> 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>
                <a:solidFill>
                  <a:schemeClr val="tx1"/>
                </a:solidFill>
                <a:latin typeface="Old Standard TT" charset="0"/>
              </a:rPr>
              <a:t>On Well-Being: </a:t>
            </a:r>
            <a:br>
              <a:rPr lang="en-US" sz="2800" dirty="0" smtClean="0">
                <a:solidFill>
                  <a:schemeClr val="tx1"/>
                </a:solidFill>
                <a:latin typeface="Old Standard TT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Old Standard TT" charset="0"/>
              </a:rPr>
              <a:t>Your Residents’ and Your Own</a:t>
            </a:r>
            <a:r>
              <a:rPr lang="en-US" sz="2800" dirty="0">
                <a:solidFill>
                  <a:schemeClr val="tx1"/>
                </a:solidFill>
                <a:latin typeface="Old Standard TT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Old Standard TT" charset="0"/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78299" y="3733799"/>
            <a:ext cx="8472510" cy="1614055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  <a:r>
              <a:rPr lang="en" sz="2200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  Stuart </a:t>
            </a:r>
            <a:r>
              <a:rPr lang="en" sz="2200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Slavin, MD, MEd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Senior </a:t>
            </a:r>
            <a:r>
              <a:rPr lang="en" sz="2200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Scholar for Well-being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   Accreditation </a:t>
            </a:r>
            <a:r>
              <a:rPr lang="en" sz="2200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Council for Graduate 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Medical </a:t>
            </a:r>
            <a:r>
              <a:rPr lang="en" sz="2200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Education (ACGME)</a:t>
            </a:r>
          </a:p>
          <a:p>
            <a:pPr algn="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83896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Saint Louis University Medical Student Mental Health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187150" y="1330900"/>
            <a:ext cx="8787600" cy="447415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Moderate- Severe Symptoms of Anxiety (% of class)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36" name="Shape 236"/>
          <p:cNvSpPr txBox="1"/>
          <p:nvPr/>
        </p:nvSpPr>
        <p:spPr>
          <a:xfrm>
            <a:off x="490175" y="2756867"/>
            <a:ext cx="3216000" cy="31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7" name="Shape 237"/>
          <p:cNvGraphicFramePr/>
          <p:nvPr>
            <p:extLst>
              <p:ext uri="{D42A27DB-BD31-4B8C-83A1-F6EECF244321}">
                <p14:modId xmlns:p14="http://schemas.microsoft.com/office/powerpoint/2010/main" val="1480114315"/>
              </p:ext>
            </p:extLst>
          </p:nvPr>
        </p:nvGraphicFramePr>
        <p:xfrm>
          <a:off x="952500" y="2892767"/>
          <a:ext cx="7239000" cy="1950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2400" u="none" strike="noStrike" cap="none" dirty="0"/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Orient.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MS1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MS2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Class of 2011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33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56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58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Class of 2012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27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54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61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38" name="Shape 238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535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Simple Model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87150" y="1330900"/>
            <a:ext cx="8787600" cy="444644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47" name="Shape 247"/>
          <p:cNvSpPr txBox="1"/>
          <p:nvPr/>
        </p:nvSpPr>
        <p:spPr>
          <a:xfrm>
            <a:off x="490175" y="2756867"/>
            <a:ext cx="3216000" cy="31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300" y="1627500"/>
            <a:ext cx="7992182" cy="39328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70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Simple Model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35527" y="1342800"/>
            <a:ext cx="8631381" cy="4365273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</a:t>
            </a: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Reduce unnecessary stressors and enhance </a:t>
            </a:r>
            <a:r>
              <a:rPr lang="en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learning environment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b="0" i="0" u="none" strike="noStrike" cap="none" dirty="0" smtClean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0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Simple Model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35527" y="1342800"/>
            <a:ext cx="8631381" cy="4365273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</a:t>
            </a: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Reduce unnecessary stressors and enhance </a:t>
            </a:r>
            <a:r>
              <a:rPr lang="en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learning environment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</a:pPr>
            <a:r>
              <a:rPr lang="en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Increase students’ ability to deal with </a:t>
            </a:r>
            <a:r>
              <a:rPr lang="en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stress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b="0" i="0" u="none" strike="noStrike" cap="none" dirty="0" smtClean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9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 Simple Model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235527" y="1342800"/>
            <a:ext cx="8631381" cy="4365273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F3F3F3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</a:t>
            </a: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Reduce unnecessary stressors and enhance </a:t>
            </a:r>
            <a:r>
              <a:rPr lang="en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learning environment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</a:pPr>
            <a:r>
              <a:rPr lang="en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Increase students’ ability to deal with </a:t>
            </a:r>
            <a:r>
              <a:rPr lang="en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stress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</a:pPr>
            <a:r>
              <a:rPr lang="en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Help students find meaning in their work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</a:pPr>
            <a:r>
              <a:rPr lang="en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b="0" i="0" u="none" strike="noStrike" cap="none" dirty="0" smtClean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endParaRPr lang="en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1" name="Shape 271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93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Interventions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32509" y="1342800"/>
            <a:ext cx="8562109" cy="4434545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50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Interventions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32509" y="1342800"/>
            <a:ext cx="8562109" cy="4434545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2009- Pass/ Fail grading in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two years, cut curriculum by 10%,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instituted longitudinal electives and theme-based learning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communities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44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Interventions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32509" y="1342800"/>
            <a:ext cx="8562109" cy="4434545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2009- Pass/ Fail grading in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two years, cut curriculum by 10%,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instituted longitudinal electives and theme-based learning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communities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 2010-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Resilience and mindfulness curriculum for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years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368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Interventions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32509" y="1342800"/>
            <a:ext cx="8562109" cy="4434545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2009- Pass/ Fail grading in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two years, cut curriculum by 10%,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instituted longitudinal electives and theme-based learning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communities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 2010-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Resilience and mindfulness curriculum for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years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2011- Changes to the Human Anatomy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course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lang="en" sz="22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9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2210250" y="260633"/>
            <a:ext cx="45363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Interventions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32509" y="1342800"/>
            <a:ext cx="8562109" cy="4434545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2009- Pass/ Fail grading in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two years, cut curriculum by 10%,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instituted longitudinal electives and theme-based learning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communities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 2010-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Resilience and mindfulness curriculum for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years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2011- Changes to the Human Anatomy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course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 2012-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Change to “true” pass/ fail in 1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st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two years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2013- Restructured the four year curriculum to allow early start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   and end to the 3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rd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year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2014- Confidential tracking of depression and </a:t>
            </a:r>
            <a:r>
              <a:rPr lang="en" sz="2200" dirty="0" smtClean="0">
                <a:latin typeface="Old Standard TT"/>
                <a:ea typeface="Old Standard TT"/>
                <a:cs typeface="Old Standard TT"/>
                <a:sym typeface="Old Standard TT"/>
              </a:rPr>
              <a:t>anxiety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2015- Focused support of 2</a:t>
            </a:r>
            <a:r>
              <a:rPr lang="en" sz="2200" baseline="30000" dirty="0">
                <a:latin typeface="Old Standard TT"/>
                <a:ea typeface="Old Standard TT"/>
                <a:cs typeface="Old Standard TT"/>
                <a:sym typeface="Old Standard TT"/>
              </a:rPr>
              <a:t>nd</a:t>
            </a:r>
            <a:r>
              <a:rPr lang="en" sz="2200" dirty="0">
                <a:latin typeface="Old Standard TT"/>
                <a:ea typeface="Old Standard TT"/>
                <a:cs typeface="Old Standard TT"/>
                <a:sym typeface="Old Standard TT"/>
              </a:rPr>
              <a:t> years in run-up to Step 1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2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2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36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3300" y="377122"/>
            <a:ext cx="7495200" cy="89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286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dirty="0"/>
              <a:t>   Disclosures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2" name="Shape 72"/>
          <p:cNvSpPr txBox="1"/>
          <p:nvPr/>
        </p:nvSpPr>
        <p:spPr>
          <a:xfrm>
            <a:off x="597125" y="1634836"/>
            <a:ext cx="8119200" cy="3925531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914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I </a:t>
            </a:r>
            <a:r>
              <a:rPr lang="en" sz="2400" dirty="0">
                <a:latin typeface="Old Standard TT"/>
                <a:ea typeface="Old Standard TT"/>
                <a:cs typeface="Old Standard TT"/>
                <a:sym typeface="Old Standard TT"/>
              </a:rPr>
              <a:t>have no financial disclosures to make.</a:t>
            </a: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5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Mental Health Impact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187150" y="1330900"/>
            <a:ext cx="8787600" cy="4432591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endParaRPr lang="en" sz="2000" b="0" i="0" u="none" strike="noStrike" cap="none" dirty="0" smtClean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Moderate- </a:t>
            </a: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Severe Symptoms of Depression (% of class)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aphicFrame>
        <p:nvGraphicFramePr>
          <p:cNvPr id="289" name="Shape 289"/>
          <p:cNvGraphicFramePr/>
          <p:nvPr>
            <p:extLst>
              <p:ext uri="{D42A27DB-BD31-4B8C-83A1-F6EECF244321}">
                <p14:modId xmlns:p14="http://schemas.microsoft.com/office/powerpoint/2010/main" val="2332877299"/>
              </p:ext>
            </p:extLst>
          </p:nvPr>
        </p:nvGraphicFramePr>
        <p:xfrm>
          <a:off x="818825" y="2405567"/>
          <a:ext cx="7239000" cy="260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2400" u="none" strike="noStrike" cap="none" dirty="0"/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Orient.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MS1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MS2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Class of 2011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29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Class of 2012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Class of 2018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4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6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37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Mental Health Impact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95" name="Shape 295"/>
          <p:cNvSpPr txBox="1"/>
          <p:nvPr/>
        </p:nvSpPr>
        <p:spPr>
          <a:xfrm>
            <a:off x="187150" y="1330900"/>
            <a:ext cx="8787600" cy="4377173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endParaRPr lang="en" b="0" i="0" u="none" strike="noStrike" cap="none" dirty="0" smtClean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Moderate- </a:t>
            </a: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Severe Symptoms of Anxiety (% of class)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aphicFrame>
        <p:nvGraphicFramePr>
          <p:cNvPr id="298" name="Shape 298"/>
          <p:cNvGraphicFramePr/>
          <p:nvPr>
            <p:extLst>
              <p:ext uri="{D42A27DB-BD31-4B8C-83A1-F6EECF244321}">
                <p14:modId xmlns:p14="http://schemas.microsoft.com/office/powerpoint/2010/main" val="4130257551"/>
              </p:ext>
            </p:extLst>
          </p:nvPr>
        </p:nvGraphicFramePr>
        <p:xfrm>
          <a:off x="818825" y="2405567"/>
          <a:ext cx="7239000" cy="260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31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1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900" u="none" strike="noStrike" cap="none" dirty="0"/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Orient.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MS1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MS2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Class of 2011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33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Class of 2012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Class of 2018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21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rgbClr val="FFFFFF"/>
                          </a:solidFill>
                        </a:rPr>
                        <a:t>14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>
                          <a:solidFill>
                            <a:srgbClr val="FFFFFF"/>
                          </a:solidFill>
                        </a:rPr>
                        <a:t>32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80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External Bench-Marking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623833"/>
            <a:ext cx="219775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Year 2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884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External Bench-Marking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623833"/>
            <a:ext cx="219775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Year 2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20928"/>
              </p:ext>
            </p:extLst>
          </p:nvPr>
        </p:nvGraphicFramePr>
        <p:xfrm>
          <a:off x="2776119" y="1634836"/>
          <a:ext cx="5938390" cy="4053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23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7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2200" u="none" strike="noStrike" cap="none" dirty="0"/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/>
                        <a:t>National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/>
                        <a:t>SLU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78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Emotional Climate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9.2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10.8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03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Student-fac. interaction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14.8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16.0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1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Quality of life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40.1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45.5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42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Perceived stress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5.8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4.7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Disengagement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9.7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8.2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1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Exhaustion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11.8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Old Standard TT"/>
                        <a:buNone/>
                      </a:pPr>
                      <a:r>
                        <a:rPr lang="en" sz="2200" u="none" strike="noStrike" cap="none" dirty="0"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9.3</a:t>
                      </a:r>
                    </a:p>
                  </a:txBody>
                  <a:tcPr marL="91425" marR="91425" marT="121900" marB="121900">
                    <a:solidFill>
                      <a:srgbClr val="6FA8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2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32004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Impact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178200" y="1271467"/>
            <a:ext cx="8787600" cy="4505878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But what happened to academic performance???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57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2743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/>
              <a:t>     </a:t>
            </a: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Impact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187150" y="1330900"/>
            <a:ext cx="8787600" cy="4432591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endParaRPr lang="en" b="0" i="0" u="none" strike="noStrike" cap="none" dirty="0" smtClean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USMLE </a:t>
            </a: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Step 1 </a:t>
            </a: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performance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</p:txBody>
      </p:sp>
      <p:sp>
        <p:nvSpPr>
          <p:cNvPr id="332" name="Shape 332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graphicFrame>
        <p:nvGraphicFramePr>
          <p:cNvPr id="334" name="Shape 334"/>
          <p:cNvGraphicFramePr/>
          <p:nvPr>
            <p:extLst>
              <p:ext uri="{D42A27DB-BD31-4B8C-83A1-F6EECF244321}">
                <p14:modId xmlns:p14="http://schemas.microsoft.com/office/powerpoint/2010/main" val="1436788711"/>
              </p:ext>
            </p:extLst>
          </p:nvPr>
        </p:nvGraphicFramePr>
        <p:xfrm>
          <a:off x="818826" y="2405567"/>
          <a:ext cx="6548329" cy="22147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33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2200" u="none" strike="noStrike" cap="none" dirty="0"/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 dirty="0"/>
                        <a:t>Mean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 dirty="0" smtClean="0"/>
                        <a:t>Failure </a:t>
                      </a:r>
                      <a:r>
                        <a:rPr lang="en" sz="2200" u="none" strike="noStrike" cap="none" dirty="0"/>
                        <a:t>rate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 dirty="0">
                          <a:solidFill>
                            <a:schemeClr val="tx1"/>
                          </a:solidFill>
                        </a:rPr>
                        <a:t>Classes of 2011 and 2012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 dirty="0">
                          <a:solidFill>
                            <a:schemeClr val="tx1"/>
                          </a:solidFill>
                        </a:rPr>
                        <a:t>224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155CC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 dirty="0" smtClean="0">
                          <a:solidFill>
                            <a:schemeClr val="tx1"/>
                          </a:solidFill>
                        </a:rPr>
                        <a:t>4%</a:t>
                      </a:r>
                      <a:endParaRPr lang="en" sz="22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>
                          <a:solidFill>
                            <a:srgbClr val="FFFFFF"/>
                          </a:solidFill>
                        </a:rPr>
                        <a:t>Class of 2018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 dirty="0">
                          <a:solidFill>
                            <a:srgbClr val="FFFFFF"/>
                          </a:solidFill>
                        </a:rPr>
                        <a:t>228</a:t>
                      </a: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200" u="none" strike="noStrike" cap="none" dirty="0" smtClean="0">
                          <a:solidFill>
                            <a:srgbClr val="FFFFFF"/>
                          </a:solidFill>
                        </a:rPr>
                        <a:t>2%</a:t>
                      </a:r>
                      <a:endParaRPr lang="en" sz="2200" u="none" strike="noStrike" cap="none" dirty="0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121900" marB="121900">
                    <a:solidFill>
                      <a:srgbClr val="3D8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9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Reflections and Recommendations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83" name="Shape 483"/>
          <p:cNvSpPr txBox="1"/>
          <p:nvPr/>
        </p:nvSpPr>
        <p:spPr>
          <a:xfrm>
            <a:off x="258475" y="1295267"/>
            <a:ext cx="8618100" cy="4420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484" name="Shape 484"/>
          <p:cNvCxnSpPr/>
          <p:nvPr/>
        </p:nvCxnSpPr>
        <p:spPr>
          <a:xfrm rot="10800000" flipH="1">
            <a:off x="392100" y="1204517"/>
            <a:ext cx="8350800" cy="1200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359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90" name="Shape 49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93" name="Shape 493"/>
          <p:cNvSpPr txBox="1"/>
          <p:nvPr/>
        </p:nvSpPr>
        <p:spPr>
          <a:xfrm>
            <a:off x="258450" y="1218799"/>
            <a:ext cx="8618100" cy="4558545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494" name="Shape 4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8583" y="1385455"/>
            <a:ext cx="5902036" cy="41749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Shape 495"/>
          <p:cNvCxnSpPr/>
          <p:nvPr/>
        </p:nvCxnSpPr>
        <p:spPr>
          <a:xfrm rot="10800000" flipH="1">
            <a:off x="342875" y="1168300"/>
            <a:ext cx="8350800" cy="1200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98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Reflections and Recommendations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258475" y="1295267"/>
            <a:ext cx="8618100" cy="4420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We need to develop a deep understanding of the lived experience of those we are trying to help.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505" name="Shape 505"/>
          <p:cNvCxnSpPr/>
          <p:nvPr/>
        </p:nvCxnSpPr>
        <p:spPr>
          <a:xfrm rot="10800000" flipH="1">
            <a:off x="392100" y="1204517"/>
            <a:ext cx="8350800" cy="1200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59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Reflections and Recommendations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258475" y="1295267"/>
            <a:ext cx="8618100" cy="4420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The lived experience is not only driven by the environment.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505" name="Shape 505"/>
          <p:cNvCxnSpPr/>
          <p:nvPr/>
        </p:nvCxnSpPr>
        <p:spPr>
          <a:xfrm rot="10800000" flipH="1">
            <a:off x="392100" y="1204517"/>
            <a:ext cx="8350800" cy="1200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37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1350" y="302421"/>
            <a:ext cx="8381100" cy="81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30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Health Care Setting</a:t>
            </a:r>
            <a:endParaRPr lang="en" sz="30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1338" y="1695933"/>
            <a:ext cx="3255000" cy="30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A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Grim Picture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046200" y="1695933"/>
            <a:ext cx="4786200" cy="405370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78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Drivers of Poor Mental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Health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40488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endParaRPr lang="en-US" altLang="en-US" sz="2000" dirty="0">
              <a:latin typeface="Lucida Sans" pitchFamily="34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90175" y="2756867"/>
            <a:ext cx="3216000" cy="31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74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Drivers of Poor Mental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Health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258450" y="1330900"/>
            <a:ext cx="8787600" cy="4488009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endParaRPr lang="en-US" altLang="en-US" sz="2000" dirty="0">
              <a:latin typeface="Lucida Sans" pitchFamily="34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90175" y="2756867"/>
            <a:ext cx="3216000" cy="31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AutoShape 2" descr="Automate the business intelligence pipeline"/>
          <p:cNvSpPr>
            <a:spLocks noChangeAspect="1" noChangeArrowheads="1"/>
          </p:cNvSpPr>
          <p:nvPr/>
        </p:nvSpPr>
        <p:spPr bwMode="auto">
          <a:xfrm>
            <a:off x="155575" y="-192617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2" y="1704165"/>
            <a:ext cx="5417127" cy="361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05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89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58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6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82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76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Cognitive distortions (multiple)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040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Cognitive distortions (multiple)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Maladaptive perfectionism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60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Cognitive distortions (multiple)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Maladaptive perfectionism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I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mposter phenomenon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30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1350" y="302421"/>
            <a:ext cx="8381100" cy="81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30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Health Care Setting</a:t>
            </a:r>
            <a:endParaRPr lang="en" sz="30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1338" y="1695933"/>
            <a:ext cx="3255000" cy="30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A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Grim Picture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046200" y="1695933"/>
            <a:ext cx="4786200" cy="405370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Medical students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Depression rate 27%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Anxiety and burnout in more than half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0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Cognitive distortions (multiple)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Maladaptive perfectionism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I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mposter phenomenon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Stanford Duck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75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Cognitive distortions (multiple)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Maladaptive perfectionism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I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mposter phenomenon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Stanford Duck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Chasing success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00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Cognitive distortions (multiple)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Maladaptive perfectionism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I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mposter phenomenon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Stanford Duck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Chasing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success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Fixed versus growth mindset</a:t>
            </a:r>
            <a:endParaRPr lang="en-US" altLang="en-US" sz="2200" dirty="0">
              <a:solidFill>
                <a:schemeClr val="tx1"/>
              </a:solidFill>
              <a:latin typeface="Old Standard TT" charset="0"/>
            </a:endParaRP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1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Problematic Mindsets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381585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pPr algn="l"/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Comparison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Seeing performance as identity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Personalization and self-blame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Feelings of inadequacy, embarrassment, and shame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Cognitive distortions (multiple)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Maladaptive perfectionism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I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mposter phenomenon</a:t>
            </a: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Stanford Duck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Chasing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success</a:t>
            </a:r>
          </a:p>
          <a:p>
            <a:pPr algn="l"/>
            <a:r>
              <a:rPr lang="en-US" altLang="en-US" sz="22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Fixed versus growth mindset</a:t>
            </a:r>
            <a:endParaRPr lang="en-US" altLang="en-US" sz="2200" dirty="0">
              <a:solidFill>
                <a:schemeClr val="tx1"/>
              </a:solidFill>
              <a:latin typeface="Old Standard TT" charset="0"/>
            </a:endParaRPr>
          </a:p>
          <a:p>
            <a:pPr algn="l"/>
            <a:r>
              <a:rPr lang="en-US" altLang="en-US" sz="2200" dirty="0" smtClean="0">
                <a:solidFill>
                  <a:schemeClr val="tx1"/>
                </a:solidFill>
                <a:latin typeface="Old Standard TT" charset="0"/>
              </a:rPr>
              <a:t>     Stigma around seeking care for mental health problems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Old Standard TT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746209" y="5263885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3948546"/>
            <a:ext cx="3216000" cy="235108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7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But There’s Hope!!!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240700" y="1399311"/>
            <a:ext cx="8680500" cy="435032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endParaRPr lang="en"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235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But There’s Hope!!!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240700" y="1399311"/>
            <a:ext cx="8680500" cy="4350326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sz="2400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It’s up to you to create meaning from experience.</a:t>
            </a:r>
            <a:endParaRPr lang="en"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18" name="Shape 418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89275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240700" y="1556666"/>
            <a:ext cx="7147500" cy="419296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endParaRPr lang="en"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73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240700" y="1556666"/>
            <a:ext cx="7147500" cy="419296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Adverse event = Outcome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endParaRPr lang="en"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6" name="Shape 426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259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24" name="Shape 424"/>
          <p:cNvSpPr txBox="1"/>
          <p:nvPr/>
        </p:nvSpPr>
        <p:spPr>
          <a:xfrm>
            <a:off x="240700" y="1556666"/>
            <a:ext cx="7147500" cy="4192969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Adverse event = Outcome</a:t>
            </a:r>
            <a:r>
              <a:rPr lang="en" sz="20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sz="2800" b="1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False!!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1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sz="24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Adverse event + your cognitive/emotional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    reaction = Outcome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52595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418875" y="1627776"/>
            <a:ext cx="3128100" cy="1984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Common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Cognitive/Emotional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Distortions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3787725" y="1627776"/>
            <a:ext cx="4090800" cy="391404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Magnifying or catastrophizing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All or nothing thinking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Overgeneralization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Tunnel vision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Fortune-telling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Personalization and blame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Mind-reading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Perfectionistic </a:t>
            </a:r>
            <a:r>
              <a:rPr lang="en" sz="20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  <a:endParaRPr lang="en"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541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1350" y="302421"/>
            <a:ext cx="8381100" cy="81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30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Health Care Setting</a:t>
            </a:r>
            <a:endParaRPr lang="en" sz="30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1338" y="1695933"/>
            <a:ext cx="3255000" cy="30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A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Grim Picture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046200" y="1695933"/>
            <a:ext cx="4786200" cy="405370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Medical students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Depression rate 27%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Anxiety and burnout in more than half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Residents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Burnout 60-75% and </a:t>
            </a:r>
            <a:r>
              <a:rPr lang="en" sz="20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higher</a:t>
            </a:r>
            <a:endParaRPr lang="en" sz="2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0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418875" y="1627776"/>
            <a:ext cx="3128100" cy="1984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Common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Cognitive/Emotional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Distortions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3787725" y="1627776"/>
            <a:ext cx="4090800" cy="391404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Magnifying or catastrophizing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 or nothing thinking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Overgeneralization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Tunnel vision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Fortune-telling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Personalization and blame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Mind-reading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Perfectionistic </a:t>
            </a:r>
            <a:r>
              <a:rPr lang="en" sz="20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</a:pPr>
            <a:r>
              <a:rPr lang="en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I’m the only one suffering this much (Standford duck)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endParaRPr lang="en"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Shape 4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7271" y="3768436"/>
            <a:ext cx="2291308" cy="2005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75564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52" name="Shape 452"/>
          <p:cNvSpPr txBox="1"/>
          <p:nvPr/>
        </p:nvSpPr>
        <p:spPr>
          <a:xfrm>
            <a:off x="418875" y="1627776"/>
            <a:ext cx="3128100" cy="1984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Common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Cognitive/Emotional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Distortions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54" name="Shape 454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Shape 455"/>
          <p:cNvSpPr txBox="1"/>
          <p:nvPr/>
        </p:nvSpPr>
        <p:spPr>
          <a:xfrm>
            <a:off x="3787725" y="1627776"/>
            <a:ext cx="4090800" cy="391404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Magnifying or catastrophizing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All or nothing thinking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Overgeneralization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Tunnel vision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Fortune-telling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Personalization and blame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Mind-reading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Perfectionistic </a:t>
            </a:r>
            <a:r>
              <a:rPr lang="en" sz="2000" b="0" i="0" u="none" strike="noStrike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thinking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</a:pPr>
            <a:r>
              <a:rPr lang="e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I’m the only one suffering this much (Standford duck</a:t>
            </a:r>
            <a:r>
              <a:rPr lang="en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lv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</a:pPr>
            <a:r>
              <a:rPr lang="en" sz="2000" dirty="0">
                <a:latin typeface="Arial"/>
                <a:ea typeface="Arial"/>
                <a:cs typeface="Arial"/>
                <a:sym typeface="Arial"/>
              </a:rPr>
              <a:t>Disbelief if anyone tries to counter one’s distortions</a:t>
            </a:r>
          </a:p>
          <a:p>
            <a:pPr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</a:pPr>
            <a:endParaRPr lang="en" sz="20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endParaRPr lang="en" sz="20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90132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194250" y="1704109"/>
            <a:ext cx="6639600" cy="398795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sz="2400" b="0" i="0" u="sng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How to counter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8900" y="6488133"/>
            <a:ext cx="9144000" cy="51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57974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194250" y="1704109"/>
            <a:ext cx="6639600" cy="398795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sz="2400" b="0" i="0" u="sng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How to counter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8900" y="6488133"/>
            <a:ext cx="9144000" cy="51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672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194250" y="1704109"/>
            <a:ext cx="6639600" cy="398795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sz="2400" b="0" i="0" u="sng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How to counter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Label</a:t>
            </a:r>
          </a:p>
          <a:p>
            <a:pPr marL="2286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8900" y="6488133"/>
            <a:ext cx="9144000" cy="51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67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Cognitive Restructuring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1" name="Shape 471"/>
          <p:cNvSpPr txBox="1"/>
          <p:nvPr/>
        </p:nvSpPr>
        <p:spPr>
          <a:xfrm>
            <a:off x="1194250" y="1704109"/>
            <a:ext cx="6639600" cy="398795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25000"/>
              <a:buFont typeface="Old Standard TT"/>
              <a:buNone/>
            </a:pPr>
            <a:r>
              <a:rPr lang="en" sz="2400" b="0" i="0" u="sng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How to counter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Notice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Label</a:t>
            </a:r>
          </a:p>
          <a:p>
            <a:pPr marL="2286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Dispute</a:t>
            </a:r>
            <a:r>
              <a:rPr lang="en" sz="24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72" name="Shape 472"/>
          <p:cNvSpPr txBox="1"/>
          <p:nvPr/>
        </p:nvSpPr>
        <p:spPr>
          <a:xfrm>
            <a:off x="8900" y="6488133"/>
            <a:ext cx="9144000" cy="51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7672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42904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/>
          </a:p>
        </p:txBody>
      </p:sp>
      <p:sp>
        <p:nvSpPr>
          <p:cNvPr id="357" name="Shape 357"/>
          <p:cNvSpPr txBox="1"/>
          <p:nvPr/>
        </p:nvSpPr>
        <p:spPr>
          <a:xfrm>
            <a:off x="240700" y="4919567"/>
            <a:ext cx="8680500" cy="91319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240625" y="4598567"/>
            <a:ext cx="8680500" cy="320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0048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404216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/>
            </a:r>
            <a:b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Mindfulness</a:t>
            </a:r>
            <a:endParaRPr lang="en"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240700" y="4671127"/>
            <a:ext cx="8680500" cy="114564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240625" y="4350327"/>
            <a:ext cx="8680500" cy="320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9710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404216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/>
            </a:r>
            <a:b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Mindfulness</a:t>
            </a:r>
            <a:endParaRPr lang="en"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91" name="Shape 391"/>
          <p:cNvSpPr txBox="1"/>
          <p:nvPr/>
        </p:nvSpPr>
        <p:spPr>
          <a:xfrm>
            <a:off x="240700" y="4671127"/>
            <a:ext cx="8680500" cy="114564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Paying attention in a particular way: on purpose, in the present moment, and nonjudgmentally. 	</a:t>
            </a:r>
          </a:p>
          <a:p>
            <a:pPr marL="457200"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Jon Kabat-Zinn 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240625" y="4350327"/>
            <a:ext cx="8680500" cy="320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57848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404216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/>
            </a:r>
            <a:b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</a:br>
            <a:r>
              <a:rPr lang="en" sz="2800" b="0" i="0" u="none" strike="noStrike" cap="none" dirty="0" smtClean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Mindfulness</a:t>
            </a:r>
            <a:endParaRPr lang="en"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Metacognition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240700" y="4671127"/>
            <a:ext cx="8680500" cy="114564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240625" y="4350327"/>
            <a:ext cx="8680500" cy="320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971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1350" y="302421"/>
            <a:ext cx="8381100" cy="81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30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Health Care Setting</a:t>
            </a:r>
            <a:endParaRPr lang="en" sz="30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1338" y="1695933"/>
            <a:ext cx="3255000" cy="30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A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Grim Picture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046200" y="1695933"/>
            <a:ext cx="4786200" cy="405370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Medical students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Depression rate 27%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Anxiety and burnout in more than half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Residents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Burnout 60-75% and higher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Physicians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Burnout rate 54% and rising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Highest suicide rate of any profession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10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404216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Resilience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Mindfulness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rgbClr val="FFFFF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Metacognition</a:t>
            </a:r>
          </a:p>
        </p:txBody>
      </p:sp>
      <p:sp>
        <p:nvSpPr>
          <p:cNvPr id="391" name="Shape 391"/>
          <p:cNvSpPr txBox="1"/>
          <p:nvPr/>
        </p:nvSpPr>
        <p:spPr>
          <a:xfrm>
            <a:off x="240700" y="4671127"/>
            <a:ext cx="8680500" cy="114564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240625" y="4350327"/>
            <a:ext cx="8680500" cy="3208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Shape 394"/>
          <p:cNvCxnSpPr/>
          <p:nvPr/>
        </p:nvCxnSpPr>
        <p:spPr>
          <a:xfrm rot="10800000" flipH="1">
            <a:off x="3283695" y="1656179"/>
            <a:ext cx="2620200" cy="23600"/>
          </a:xfrm>
          <a:prstGeom prst="straightConnector1">
            <a:avLst/>
          </a:prstGeom>
          <a:noFill/>
          <a:ln w="9525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9710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73757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Cultivating positive emotions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endParaRPr lang="en" sz="2400" dirty="0" smtClean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4775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Cultivating positive emotions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Combating negativity bias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3477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Cultivating positive emotions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Combating negativity bias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Cultivating optimism</a:t>
            </a: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1621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Cultivating positive emotions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Combating negativity bias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Cultivating optimism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Emotional self-regulation</a:t>
            </a:r>
            <a:endParaRPr lang="en" b="0" i="0" u="none" strike="noStrike" cap="none" dirty="0" smtClean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98951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Cultivating positive emotions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Combating negativity bias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Cultivating optimism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Emotional self-regulation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-US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</a:t>
            </a: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ealing with difficult people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68240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Cultivating positive emotions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Combating negativity bias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Cultivating optimism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Emotional self-regulation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-US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</a:t>
            </a: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ealing with difficult people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Investing in your well-being</a:t>
            </a:r>
            <a:endParaRPr lang="en" b="0" i="0" u="none" strike="noStrike" cap="none" dirty="0" smtClean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36223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240700" y="94267"/>
            <a:ext cx="8680500" cy="820800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Other </a:t>
            </a: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Tools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rgbClr val="FFFFF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408" name="Shape 408"/>
          <p:cNvSpPr txBox="1"/>
          <p:nvPr/>
        </p:nvSpPr>
        <p:spPr>
          <a:xfrm>
            <a:off x="240700" y="1604199"/>
            <a:ext cx="7147500" cy="4117727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Cultivating positive emotions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400" dirty="0" smtClean="0">
                <a:latin typeface="Old Standard TT"/>
                <a:ea typeface="Old Standard TT"/>
                <a:cs typeface="Old Standard TT"/>
                <a:sym typeface="Old Standard TT"/>
              </a:rPr>
              <a:t>Combating negativity bias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Cultivating optimism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Emotional self-regulation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-US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</a:t>
            </a: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ealing with difficult people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 smtClean="0">
                <a:latin typeface="Old Standard TT"/>
                <a:ea typeface="Old Standard TT"/>
                <a:cs typeface="Old Standard TT"/>
                <a:sym typeface="Old Standard TT"/>
              </a:rPr>
              <a:t>Investing in your well-being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Avoiding learned helplessness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								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240700" y="915067"/>
            <a:ext cx="8680500" cy="2376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54707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Reflections and Recommendations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01" name="Shape 501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04" name="Shape 504"/>
          <p:cNvSpPr txBox="1"/>
          <p:nvPr/>
        </p:nvSpPr>
        <p:spPr>
          <a:xfrm>
            <a:off x="258475" y="1295267"/>
            <a:ext cx="8618100" cy="4420400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b="0" i="0" u="none" strike="noStrike" cap="none" dirty="0" smtClean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en-US" dirty="0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But we also have to work on the coal mines</a:t>
            </a:r>
            <a:endParaRPr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cxnSp>
        <p:nvCxnSpPr>
          <p:cNvPr id="505" name="Shape 505"/>
          <p:cNvCxnSpPr/>
          <p:nvPr/>
        </p:nvCxnSpPr>
        <p:spPr>
          <a:xfrm rot="10800000" flipH="1">
            <a:off x="392100" y="1204517"/>
            <a:ext cx="8350800" cy="1200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88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451350" y="302421"/>
            <a:ext cx="8381100" cy="81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30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 Health Care Setting</a:t>
            </a:r>
            <a:endParaRPr lang="en" sz="30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451338" y="1695933"/>
            <a:ext cx="3255000" cy="30580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1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4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A </a:t>
            </a:r>
            <a:r>
              <a:rPr lang="en" sz="24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Grim Picture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4046200" y="1695933"/>
            <a:ext cx="4786200" cy="4053703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Medical students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Depression rate 27%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en" sz="2000" dirty="0">
                <a:latin typeface="Old Standard TT"/>
                <a:ea typeface="Old Standard TT"/>
                <a:cs typeface="Old Standard TT"/>
                <a:sym typeface="Old Standard TT"/>
              </a:rPr>
              <a:t>   Anxiety and burnout in more than half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Residents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Burnout 60-75% and higher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Physicians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Burnout rate 54% and rising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Highest suicide rate of any </a:t>
            </a:r>
            <a:r>
              <a:rPr lang="en" sz="20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profession</a:t>
            </a: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</a:pPr>
            <a:r>
              <a:rPr lang="en" sz="2000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Coordinators?</a:t>
            </a:r>
            <a:endParaRPr lang="en" sz="2000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endParaRPr lang="en" sz="2000" dirty="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20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Improving the Clinical Work Environment</a:t>
            </a:r>
          </a:p>
        </p:txBody>
      </p:sp>
      <p:sp>
        <p:nvSpPr>
          <p:cNvPr id="511" name="Shape 511"/>
          <p:cNvSpPr txBox="1"/>
          <p:nvPr/>
        </p:nvSpPr>
        <p:spPr>
          <a:xfrm>
            <a:off x="240650" y="1690254"/>
            <a:ext cx="2771700" cy="4025445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15" name="Shape 515"/>
          <p:cNvSpPr txBox="1"/>
          <p:nvPr/>
        </p:nvSpPr>
        <p:spPr>
          <a:xfrm>
            <a:off x="3244075" y="1690253"/>
            <a:ext cx="5632500" cy="4025413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   </a:t>
            </a: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Drivers </a:t>
            </a: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of Burnout	</a:t>
            </a:r>
            <a:endParaRPr lang="en" b="0" i="0" u="none" strike="noStrike" cap="none" dirty="0" smtClean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Workload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dirty="0"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Rewards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Control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Community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Fairness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Values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1371600" marR="0" lvl="0" indent="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Maslach and Leiter, 1997</a:t>
            </a:r>
          </a:p>
        </p:txBody>
      </p:sp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00" y="1884217"/>
            <a:ext cx="2131581" cy="34871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5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Improving the Clinical Work Environment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525" name="Shape 525"/>
          <p:cNvSpPr txBox="1"/>
          <p:nvPr/>
        </p:nvSpPr>
        <p:spPr>
          <a:xfrm>
            <a:off x="347575" y="1676399"/>
            <a:ext cx="4527300" cy="403926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Clients do not come first.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Employees come first.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If you take care of your employees, they’ll take care of the clients.</a:t>
            </a: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13716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Richard Branson</a:t>
            </a:r>
          </a:p>
        </p:txBody>
      </p:sp>
      <p:pic>
        <p:nvPicPr>
          <p:cNvPr id="526" name="Shape 5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20146" y="1676399"/>
            <a:ext cx="3140224" cy="113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Shape 5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20145" y="2826300"/>
            <a:ext cx="3140225" cy="27382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7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Beyond Curriculum to Culture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187037" y="1319033"/>
            <a:ext cx="8787639" cy="447216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Beyond Curriculum to Culture</a:t>
            </a: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50875" y="1554559"/>
            <a:ext cx="6319052" cy="400580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>
                <a:latin typeface="Old Standard TT" charset="0"/>
              </a:rPr>
              <a:t>	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554560"/>
            <a:ext cx="196950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Graduation</a:t>
            </a:r>
            <a:endParaRPr lang="en" sz="22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71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Beyond Curriculum to Culture</a:t>
            </a: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50875" y="1554559"/>
            <a:ext cx="6360616" cy="400580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US" altLang="en-US" sz="2200" dirty="0" smtClean="0">
                <a:latin typeface="Old Standard TT" charset="0"/>
              </a:rPr>
              <a:t>Students </a:t>
            </a:r>
            <a:r>
              <a:rPr lang="en-US" altLang="en-US" sz="2200" dirty="0">
                <a:latin typeface="Old Standard TT" charset="0"/>
              </a:rPr>
              <a:t>were asked to rate their satisfaction with the  </a:t>
            </a:r>
            <a:r>
              <a:rPr lang="en-US" altLang="en-US" sz="2200" dirty="0" smtClean="0">
                <a:latin typeface="Old Standard TT" charset="0"/>
              </a:rPr>
              <a:t>Office of the Dean </a:t>
            </a:r>
            <a:r>
              <a:rPr lang="en-US" altLang="en-US" sz="2200" dirty="0">
                <a:latin typeface="Old Standard TT" charset="0"/>
              </a:rPr>
              <a:t>for </a:t>
            </a:r>
            <a:r>
              <a:rPr lang="en-US" altLang="en-US" sz="2200" dirty="0" smtClean="0">
                <a:latin typeface="Old Standard TT" charset="0"/>
              </a:rPr>
              <a:t>Curricular Affairs </a:t>
            </a:r>
            <a:r>
              <a:rPr lang="en-US" altLang="en-US" sz="2200" dirty="0">
                <a:latin typeface="Old Standard TT" charset="0"/>
              </a:rPr>
              <a:t>on accessibility, awareness of student concerns, and responsiveness to student problems.  </a:t>
            </a:r>
            <a:endParaRPr lang="en-US" altLang="en-US" sz="2200" dirty="0" smtClean="0">
              <a:latin typeface="Old Standard TT" charset="0"/>
            </a:endParaRPr>
          </a:p>
          <a:p>
            <a:pPr algn="l"/>
            <a:r>
              <a:rPr lang="en-US" altLang="en-US" sz="2200" dirty="0">
                <a:latin typeface="Old Standard TT" charset="0"/>
              </a:rPr>
              <a:t> </a:t>
            </a:r>
            <a:r>
              <a:rPr lang="en-US" altLang="en-US" sz="2200" dirty="0" smtClean="0">
                <a:latin typeface="Old Standard TT" charset="0"/>
              </a:rPr>
              <a:t>    (5-point </a:t>
            </a:r>
            <a:r>
              <a:rPr lang="en-US" altLang="en-US" sz="2200" dirty="0" err="1" smtClean="0">
                <a:latin typeface="Old Standard TT" charset="0"/>
              </a:rPr>
              <a:t>Likert</a:t>
            </a:r>
            <a:r>
              <a:rPr lang="en-US" altLang="en-US" sz="2200" dirty="0" smtClean="0">
                <a:latin typeface="Old Standard TT" charset="0"/>
              </a:rPr>
              <a:t> scale from very satisfied to 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</a:t>
            </a:r>
            <a:r>
              <a:rPr lang="en-US" altLang="en-US" sz="2200" dirty="0" smtClean="0">
                <a:latin typeface="Old Standard TT" charset="0"/>
              </a:rPr>
              <a:t>     very dissatisfied)</a:t>
            </a:r>
            <a:endParaRPr lang="en-US" altLang="en-US" sz="2200" dirty="0">
              <a:latin typeface="Old Standard TT" charset="0"/>
            </a:endParaRPr>
          </a:p>
          <a:p>
            <a:endParaRPr lang="en-US" altLang="en-US" sz="2000" dirty="0">
              <a:latin typeface="Old Standard TT" charset="0"/>
            </a:endParaRPr>
          </a:p>
          <a:p>
            <a:r>
              <a:rPr lang="en-US" altLang="en-US" sz="2000" dirty="0">
                <a:latin typeface="Old Standard TT" charset="0"/>
              </a:rPr>
              <a:t>	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554560"/>
            <a:ext cx="196950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Graduation</a:t>
            </a:r>
            <a:endParaRPr lang="en" sz="22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77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Beyond Curriculum to Culture</a:t>
            </a: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50875" y="1554559"/>
            <a:ext cx="6360616" cy="400580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US" altLang="en-US" sz="2200" dirty="0" smtClean="0">
                <a:latin typeface="Old Standard TT" charset="0"/>
              </a:rPr>
              <a:t>Students </a:t>
            </a:r>
            <a:r>
              <a:rPr lang="en-US" altLang="en-US" sz="2200" dirty="0">
                <a:latin typeface="Old Standard TT" charset="0"/>
              </a:rPr>
              <a:t>were asked to rate their satisfaction with the  </a:t>
            </a:r>
            <a:r>
              <a:rPr lang="en-US" altLang="en-US" sz="2200" dirty="0" smtClean="0">
                <a:latin typeface="Old Standard TT" charset="0"/>
              </a:rPr>
              <a:t>Office of the Dean </a:t>
            </a:r>
            <a:r>
              <a:rPr lang="en-US" altLang="en-US" sz="2200" dirty="0">
                <a:latin typeface="Old Standard TT" charset="0"/>
              </a:rPr>
              <a:t>for </a:t>
            </a:r>
            <a:r>
              <a:rPr lang="en-US" altLang="en-US" sz="2200" dirty="0" smtClean="0">
                <a:latin typeface="Old Standard TT" charset="0"/>
              </a:rPr>
              <a:t>Curricular Affairs </a:t>
            </a:r>
            <a:r>
              <a:rPr lang="en-US" altLang="en-US" sz="2200" dirty="0">
                <a:latin typeface="Old Standard TT" charset="0"/>
              </a:rPr>
              <a:t>on accessibility, awareness of student concerns, and responsiveness to student problems.  </a:t>
            </a:r>
            <a:endParaRPr lang="en-US" altLang="en-US" sz="2200" dirty="0" smtClean="0">
              <a:latin typeface="Old Standard TT" charset="0"/>
            </a:endParaRPr>
          </a:p>
          <a:p>
            <a:pPr algn="l"/>
            <a:r>
              <a:rPr lang="en-US" altLang="en-US" sz="2200" dirty="0">
                <a:latin typeface="Old Standard TT" charset="0"/>
              </a:rPr>
              <a:t> </a:t>
            </a:r>
            <a:r>
              <a:rPr lang="en-US" altLang="en-US" sz="2200" dirty="0" smtClean="0">
                <a:latin typeface="Old Standard TT" charset="0"/>
              </a:rPr>
              <a:t>    (5-point </a:t>
            </a:r>
            <a:r>
              <a:rPr lang="en-US" altLang="en-US" sz="2200" dirty="0" err="1" smtClean="0">
                <a:latin typeface="Old Standard TT" charset="0"/>
              </a:rPr>
              <a:t>Likert</a:t>
            </a:r>
            <a:r>
              <a:rPr lang="en-US" altLang="en-US" sz="2200" dirty="0" smtClean="0">
                <a:latin typeface="Old Standard TT" charset="0"/>
              </a:rPr>
              <a:t> scale from very satisfied to 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</a:t>
            </a:r>
            <a:r>
              <a:rPr lang="en-US" altLang="en-US" sz="2200" dirty="0" smtClean="0">
                <a:latin typeface="Old Standard TT" charset="0"/>
              </a:rPr>
              <a:t>     very dissatisfied)</a:t>
            </a:r>
          </a:p>
          <a:p>
            <a:endParaRPr lang="en-US" altLang="en-US" sz="2200" dirty="0" smtClean="0">
              <a:latin typeface="Old Standard TT" charset="0"/>
            </a:endParaRPr>
          </a:p>
          <a:p>
            <a:pPr algn="l"/>
            <a:r>
              <a:rPr lang="en-US" altLang="en-US" sz="2000" dirty="0" smtClean="0">
                <a:latin typeface="Old Standard TT" charset="0"/>
              </a:rPr>
              <a:t>   Nationally- </a:t>
            </a:r>
            <a:r>
              <a:rPr lang="en-US" altLang="en-US" sz="2000" dirty="0">
                <a:latin typeface="Old Standard TT" charset="0"/>
              </a:rPr>
              <a:t>32.8% very satisfied</a:t>
            </a:r>
          </a:p>
          <a:p>
            <a:pPr algn="l"/>
            <a:r>
              <a:rPr lang="en-US" altLang="en-US" sz="2000" dirty="0">
                <a:latin typeface="Old Standard TT" charset="0"/>
              </a:rPr>
              <a:t>   </a:t>
            </a:r>
            <a:r>
              <a:rPr lang="en-US" altLang="en-US" sz="2000" dirty="0" smtClean="0">
                <a:latin typeface="Old Standard TT" charset="0"/>
              </a:rPr>
              <a:t>SLU-  </a:t>
            </a:r>
            <a:r>
              <a:rPr lang="en-US" altLang="en-US" sz="2000" dirty="0">
                <a:latin typeface="Old Standard TT" charset="0"/>
              </a:rPr>
              <a:t>76.1% very satisfied</a:t>
            </a:r>
            <a:endParaRPr lang="en-US" altLang="en-US" sz="2200" dirty="0">
              <a:latin typeface="Old Standard TT" charset="0"/>
            </a:endParaRPr>
          </a:p>
          <a:p>
            <a:pPr algn="l"/>
            <a:endParaRPr lang="en-US" altLang="en-US" sz="2000" dirty="0">
              <a:latin typeface="Old Standard TT" charset="0"/>
            </a:endParaRPr>
          </a:p>
          <a:p>
            <a:r>
              <a:rPr lang="en-US" altLang="en-US" sz="2000" dirty="0">
                <a:latin typeface="Old Standard TT" charset="0"/>
              </a:rPr>
              <a:t>	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554560"/>
            <a:ext cx="196950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Graduation</a:t>
            </a:r>
            <a:endParaRPr lang="en" sz="22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36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Beyond Curriculum to Culture</a:t>
            </a: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50875" y="1554559"/>
            <a:ext cx="6360616" cy="400580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US" altLang="en-US" sz="2200" dirty="0">
                <a:latin typeface="Old Standard TT" charset="0"/>
              </a:rPr>
              <a:t>Satisfaction with programs/ activities that promote effective stress management, a balanced lifestyle, and overall well-being.</a:t>
            </a:r>
          </a:p>
          <a:p>
            <a:pPr algn="l"/>
            <a:endParaRPr lang="en-US" altLang="en-US" sz="2000" dirty="0">
              <a:latin typeface="Old Standard TT" charset="0"/>
            </a:endParaRPr>
          </a:p>
          <a:p>
            <a:r>
              <a:rPr lang="en-US" altLang="en-US" sz="2000" dirty="0">
                <a:latin typeface="Old Standard TT" charset="0"/>
              </a:rPr>
              <a:t>	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554560"/>
            <a:ext cx="196950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Graduation</a:t>
            </a:r>
            <a:endParaRPr lang="en" sz="22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44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Beyond Curriculum to Culture</a:t>
            </a: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50875" y="1554559"/>
            <a:ext cx="6360616" cy="400580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US" altLang="en-US" sz="2200" dirty="0">
                <a:latin typeface="Old Standard TT" charset="0"/>
              </a:rPr>
              <a:t>Satisfaction with programs/ activities that promote effective stress management, a balanced lifestyle, and overall well-being</a:t>
            </a:r>
            <a:r>
              <a:rPr lang="en-US" altLang="en-US" sz="2200" dirty="0" smtClean="0">
                <a:latin typeface="Old Standard TT" charset="0"/>
              </a:rPr>
              <a:t>.</a:t>
            </a:r>
          </a:p>
          <a:p>
            <a:pPr algn="l"/>
            <a:endParaRPr lang="en-US" altLang="en-US" sz="2200" dirty="0">
              <a:latin typeface="Old Standard TT" charset="0"/>
            </a:endParaRPr>
          </a:p>
          <a:p>
            <a:pPr algn="l"/>
            <a:r>
              <a:rPr lang="en-US" altLang="en-US" sz="2200" dirty="0" smtClean="0">
                <a:latin typeface="Old Standard TT" charset="0"/>
              </a:rPr>
              <a:t>   Nationally- </a:t>
            </a:r>
            <a:r>
              <a:rPr lang="en-US" altLang="en-US" sz="2200" dirty="0">
                <a:latin typeface="Old Standard TT" charset="0"/>
              </a:rPr>
              <a:t>33.3% very satisfied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     SLU-  81.2% very satisfied</a:t>
            </a:r>
          </a:p>
          <a:p>
            <a:pPr algn="l"/>
            <a:endParaRPr lang="en-US" altLang="en-US" sz="2200" dirty="0">
              <a:latin typeface="Old Standard TT" charset="0"/>
            </a:endParaRPr>
          </a:p>
          <a:p>
            <a:pPr algn="l"/>
            <a:endParaRPr lang="en-US" altLang="en-US" sz="2000" dirty="0">
              <a:latin typeface="Old Standard TT" charset="0"/>
            </a:endParaRPr>
          </a:p>
          <a:p>
            <a:r>
              <a:rPr lang="en-US" altLang="en-US" sz="2000" dirty="0">
                <a:latin typeface="Old Standard TT" charset="0"/>
              </a:rPr>
              <a:t>	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554560"/>
            <a:ext cx="196950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Graduation</a:t>
            </a:r>
            <a:endParaRPr lang="en" sz="22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25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18" name="Shape 618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21" name="Shape 621"/>
          <p:cNvSpPr txBox="1"/>
          <p:nvPr/>
        </p:nvSpPr>
        <p:spPr>
          <a:xfrm>
            <a:off x="258475" y="1537855"/>
            <a:ext cx="3270900" cy="417781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23" name="Shape 623"/>
          <p:cNvSpPr txBox="1"/>
          <p:nvPr/>
        </p:nvSpPr>
        <p:spPr>
          <a:xfrm>
            <a:off x="3591650" y="1537855"/>
            <a:ext cx="5284900" cy="4177812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bg1"/>
                </a:solidFill>
                <a:latin typeface="Old Standard TT" charset="0"/>
                <a:sym typeface="Arial"/>
              </a:rPr>
              <a:t>If we take man as he is, we make him worse, but if we take man as he should be, we make him capable of becoming what he can be.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dirty="0" smtClean="0">
                <a:solidFill>
                  <a:schemeClr val="bg1"/>
                </a:solidFill>
                <a:latin typeface="Old Standard TT" charset="0"/>
              </a:rPr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chemeClr val="bg1"/>
                </a:solidFill>
                <a:latin typeface="Old Standard TT" charset="0"/>
                <a:sym typeface="Arial"/>
              </a:rPr>
              <a:t>		Viktor </a:t>
            </a:r>
            <a:r>
              <a:rPr lang="en-US" sz="2400" b="0" i="0" u="none" strike="noStrike" cap="none" dirty="0" err="1" smtClean="0">
                <a:solidFill>
                  <a:schemeClr val="bg1"/>
                </a:solidFill>
                <a:latin typeface="Old Standard TT" charset="0"/>
                <a:sym typeface="Arial"/>
              </a:rPr>
              <a:t>Frankl</a:t>
            </a:r>
            <a:endParaRPr sz="2400" b="0" i="0" u="none" strike="noStrike" cap="none" dirty="0">
              <a:solidFill>
                <a:schemeClr val="bg1"/>
              </a:solidFill>
              <a:latin typeface="Old Standard TT" charset="0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0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Beyond Curriculum to Culture</a:t>
            </a: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50875" y="1554559"/>
            <a:ext cx="6360616" cy="400580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US" altLang="en-US" sz="2200" dirty="0">
                <a:latin typeface="Old Standard TT" charset="0"/>
              </a:rPr>
              <a:t>Agreement with statement “My medical school has done a good job of fostering and nurturing my development as a </a:t>
            </a:r>
            <a:r>
              <a:rPr lang="en-US" altLang="en-US" sz="2200" i="1" dirty="0">
                <a:latin typeface="Old Standard TT" charset="0"/>
              </a:rPr>
              <a:t>person</a:t>
            </a:r>
            <a:r>
              <a:rPr lang="en-US" altLang="en-US" sz="2200" dirty="0">
                <a:latin typeface="Old Standard TT" charset="0"/>
              </a:rPr>
              <a:t>.”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     (5-point </a:t>
            </a:r>
            <a:r>
              <a:rPr lang="en-US" altLang="en-US" sz="2200" dirty="0" err="1">
                <a:latin typeface="Old Standard TT" charset="0"/>
              </a:rPr>
              <a:t>Likert</a:t>
            </a:r>
            <a:r>
              <a:rPr lang="en-US" altLang="en-US" sz="2200" dirty="0">
                <a:latin typeface="Old Standard TT" charset="0"/>
              </a:rPr>
              <a:t> scale from strongly agree to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      strongly disagree)</a:t>
            </a:r>
          </a:p>
          <a:p>
            <a:pPr algn="l"/>
            <a:endParaRPr lang="en-US" altLang="en-US" sz="2200" dirty="0">
              <a:latin typeface="Old Standard TT" charset="0"/>
            </a:endParaRPr>
          </a:p>
          <a:p>
            <a:pPr algn="l"/>
            <a:endParaRPr lang="en-US" altLang="en-US" sz="2000" dirty="0">
              <a:latin typeface="Old Standard TT" charset="0"/>
            </a:endParaRPr>
          </a:p>
          <a:p>
            <a:r>
              <a:rPr lang="en-US" altLang="en-US" sz="2000" dirty="0">
                <a:latin typeface="Old Standard TT" charset="0"/>
              </a:rPr>
              <a:t>	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554560"/>
            <a:ext cx="196950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Graduation</a:t>
            </a:r>
            <a:endParaRPr lang="en" sz="22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41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Saint Louis University Medical Student Mental Health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87150" y="1330900"/>
            <a:ext cx="8787600" cy="4404882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sz="2000" b="0" i="0" u="none" strike="noStrike" cap="none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490175" y="2756867"/>
            <a:ext cx="3216000" cy="31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Shape 216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40740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buSzPct val="25000"/>
            </a:pPr>
            <a:r>
              <a:rPr lang="en" sz="2800" dirty="0"/>
              <a:t>Beyond Curriculum to Culture</a:t>
            </a:r>
            <a:endParaRPr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450875" y="1554559"/>
            <a:ext cx="6360616" cy="4005807"/>
          </a:xfrm>
          <a:prstGeom prst="rect">
            <a:avLst/>
          </a:prstGeom>
          <a:solidFill>
            <a:srgbClr val="6FA8D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l"/>
            <a:r>
              <a:rPr lang="en-US" altLang="en-US" sz="2200" dirty="0">
                <a:latin typeface="Old Standard TT" charset="0"/>
              </a:rPr>
              <a:t>Agreement with statement “My medical school has done a good job of fostering and nurturing my development as a </a:t>
            </a:r>
            <a:r>
              <a:rPr lang="en-US" altLang="en-US" sz="2200" i="1" dirty="0">
                <a:latin typeface="Old Standard TT" charset="0"/>
              </a:rPr>
              <a:t>person</a:t>
            </a:r>
            <a:r>
              <a:rPr lang="en-US" altLang="en-US" sz="2200" dirty="0">
                <a:latin typeface="Old Standard TT" charset="0"/>
              </a:rPr>
              <a:t>.”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     (5-point </a:t>
            </a:r>
            <a:r>
              <a:rPr lang="en-US" altLang="en-US" sz="2200" dirty="0" err="1">
                <a:latin typeface="Old Standard TT" charset="0"/>
              </a:rPr>
              <a:t>Likert</a:t>
            </a:r>
            <a:r>
              <a:rPr lang="en-US" altLang="en-US" sz="2200" dirty="0">
                <a:latin typeface="Old Standard TT" charset="0"/>
              </a:rPr>
              <a:t> scale from strongly agree to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      strongly disagree</a:t>
            </a:r>
            <a:r>
              <a:rPr lang="en-US" altLang="en-US" sz="2200" dirty="0" smtClean="0">
                <a:latin typeface="Old Standard TT" charset="0"/>
              </a:rPr>
              <a:t>)</a:t>
            </a:r>
          </a:p>
          <a:p>
            <a:pPr algn="l"/>
            <a:endParaRPr lang="en-US" altLang="en-US" sz="2200" dirty="0">
              <a:latin typeface="Old Standard TT" charset="0"/>
            </a:endParaRPr>
          </a:p>
          <a:p>
            <a:pPr algn="l"/>
            <a:r>
              <a:rPr lang="en-US" altLang="en-US" sz="2200" dirty="0" smtClean="0">
                <a:latin typeface="Old Standard TT" charset="0"/>
              </a:rPr>
              <a:t>   Nationally- </a:t>
            </a:r>
            <a:r>
              <a:rPr lang="en-US" altLang="en-US" sz="2200" dirty="0">
                <a:latin typeface="Old Standard TT" charset="0"/>
              </a:rPr>
              <a:t>33.8% strongly agree</a:t>
            </a:r>
          </a:p>
          <a:p>
            <a:pPr algn="l"/>
            <a:r>
              <a:rPr lang="en-US" altLang="en-US" sz="2200" dirty="0">
                <a:latin typeface="Old Standard TT" charset="0"/>
              </a:rPr>
              <a:t>      SLU-  65.0% strongly agree</a:t>
            </a:r>
            <a:endParaRPr lang="en-US" altLang="en-US" sz="2200" dirty="0" smtClean="0">
              <a:latin typeface="Old Standard TT" charset="0"/>
            </a:endParaRPr>
          </a:p>
          <a:p>
            <a:pPr algn="l"/>
            <a:endParaRPr lang="en-US" altLang="en-US" sz="2200" dirty="0">
              <a:latin typeface="Old Standard TT" charset="0"/>
            </a:endParaRPr>
          </a:p>
          <a:p>
            <a:pPr algn="l"/>
            <a:endParaRPr lang="en-US" altLang="en-US" sz="2200" dirty="0">
              <a:latin typeface="Old Standard TT" charset="0"/>
            </a:endParaRPr>
          </a:p>
          <a:p>
            <a:pPr algn="l"/>
            <a:endParaRPr lang="en-US" altLang="en-US" sz="2200" dirty="0">
              <a:latin typeface="Old Standard TT" charset="0"/>
            </a:endParaRPr>
          </a:p>
          <a:p>
            <a:pPr algn="l"/>
            <a:endParaRPr lang="en-US" altLang="en-US" sz="2000" dirty="0">
              <a:latin typeface="Old Standard TT" charset="0"/>
            </a:endParaRPr>
          </a:p>
          <a:p>
            <a:r>
              <a:rPr lang="en-US" altLang="en-US" sz="2000" dirty="0">
                <a:latin typeface="Old Standard TT" charset="0"/>
              </a:rPr>
              <a:t>	</a:t>
            </a:r>
            <a:endParaRPr lang="en"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240650" y="1554560"/>
            <a:ext cx="1969500" cy="1449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AAMC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Graduation</a:t>
            </a:r>
            <a:endParaRPr lang="en" sz="2200" b="0" i="0" u="none" strike="noStrike" cap="none" dirty="0">
              <a:solidFill>
                <a:schemeClr val="tx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>
                <a:solidFill>
                  <a:schemeClr val="tx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Questionnaire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ct val="25000"/>
              <a:buFont typeface="Arial"/>
              <a:buNone/>
            </a:pPr>
            <a:r>
              <a:rPr lang="en" sz="24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5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 The Importance of Meaning</a:t>
            </a:r>
            <a:endParaRPr lang="en" sz="2800" b="0" i="0" u="none" strike="noStrike" cap="none" dirty="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187150" y="1773382"/>
            <a:ext cx="8787600" cy="397625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en-US" altLang="en-US" sz="2000" dirty="0" smtClean="0">
                <a:latin typeface="Lucida Sans" pitchFamily="34" charset="0"/>
              </a:rPr>
              <a:t>	</a:t>
            </a:r>
          </a:p>
          <a:p>
            <a:r>
              <a:rPr lang="en-US" altLang="en-US" sz="2000" dirty="0">
                <a:latin typeface="Lucida Sans" pitchFamily="34" charset="0"/>
              </a:rPr>
              <a:t> </a:t>
            </a:r>
            <a:r>
              <a:rPr lang="en-US" altLang="en-US" sz="2000" dirty="0" smtClean="0">
                <a:latin typeface="Lucida Sans" pitchFamily="34" charset="0"/>
              </a:rPr>
              <a:t>    </a:t>
            </a:r>
            <a:r>
              <a:rPr lang="en-US" altLang="en-US" sz="2000" dirty="0" smtClean="0">
                <a:solidFill>
                  <a:schemeClr val="tx1"/>
                </a:solidFill>
                <a:latin typeface="Old Standard TT" charset="0"/>
              </a:rPr>
              <a:t>     </a:t>
            </a:r>
            <a:endParaRPr lang="en-US" altLang="en-US" sz="2000" dirty="0">
              <a:solidFill>
                <a:schemeClr val="tx1"/>
              </a:solidFill>
              <a:latin typeface="Old Standard TT" charset="0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5560939" y="2964685"/>
            <a:ext cx="3216000" cy="31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50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Viktor Frankl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258475" y="1749869"/>
            <a:ext cx="3270900" cy="3965797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44" name="Shape 6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76" y="2082061"/>
            <a:ext cx="2985298" cy="330141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/>
        </p:nvSpPr>
        <p:spPr>
          <a:xfrm>
            <a:off x="3591650" y="1749869"/>
            <a:ext cx="5284900" cy="396579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25000"/>
              <a:buFont typeface="Old Standard TT"/>
              <a:buNone/>
            </a:pPr>
            <a:endParaRPr lang="en" sz="2200" b="0" i="0" u="none" strike="noStrike" cap="none" dirty="0">
              <a:solidFill>
                <a:srgbClr val="EFEFE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057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Viktor Frankl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258475" y="1749869"/>
            <a:ext cx="3270900" cy="3965797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44" name="Shape 6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76" y="2082061"/>
            <a:ext cx="2985298" cy="330141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/>
        </p:nvSpPr>
        <p:spPr>
          <a:xfrm>
            <a:off x="3591650" y="1749869"/>
            <a:ext cx="5284900" cy="396579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There </a:t>
            </a:r>
            <a:r>
              <a:rPr lang="en" sz="2200" b="0" i="0" u="none" strike="noStrike" cap="none" dirty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is nothing in the world, I venture to say, that would so effectively help one to survive even the worst conditions as the knowledge that there is a meaning in one’s life</a:t>
            </a:r>
            <a:r>
              <a:rPr lang="en" sz="2200" b="0" i="0" u="none" strike="noStrike" cap="none" dirty="0" smtClean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.  </a:t>
            </a:r>
            <a:endParaRPr lang="en" sz="2200" b="0" i="0" u="none" strike="noStrike" cap="none" dirty="0">
              <a:solidFill>
                <a:srgbClr val="EFEFE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9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Viktor Frankl</a:t>
            </a:r>
          </a:p>
        </p:txBody>
      </p:sp>
      <p:sp>
        <p:nvSpPr>
          <p:cNvPr id="640" name="Shape 640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43" name="Shape 643"/>
          <p:cNvSpPr txBox="1"/>
          <p:nvPr/>
        </p:nvSpPr>
        <p:spPr>
          <a:xfrm>
            <a:off x="258475" y="1749869"/>
            <a:ext cx="3270900" cy="3965797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644" name="Shape 6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276" y="2082061"/>
            <a:ext cx="2985298" cy="3301412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Shape 645"/>
          <p:cNvSpPr txBox="1"/>
          <p:nvPr/>
        </p:nvSpPr>
        <p:spPr>
          <a:xfrm>
            <a:off x="3591650" y="1749869"/>
            <a:ext cx="5284900" cy="3965798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There </a:t>
            </a:r>
            <a:r>
              <a:rPr lang="en" sz="2200" b="0" i="0" u="none" strike="noStrike" cap="none" dirty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is nothing in the world, I venture to say, that would so effectively help one to survive even the worst conditions as the knowledge that there is a meaning in one’s life</a:t>
            </a:r>
            <a:r>
              <a:rPr lang="en" sz="2200" b="0" i="0" u="none" strike="noStrike" cap="none" dirty="0" smtClean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.  </a:t>
            </a:r>
            <a:endParaRPr lang="en" sz="2200" b="0" i="0" u="none" strike="noStrike" cap="none" dirty="0">
              <a:solidFill>
                <a:srgbClr val="EFEFE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ct val="25000"/>
              <a:buFont typeface="Old Standard TT"/>
              <a:buNone/>
            </a:pPr>
            <a:r>
              <a:rPr lang="en" sz="2200" b="0" i="0" u="none" strike="noStrike" cap="none" dirty="0" smtClean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There </a:t>
            </a:r>
            <a:r>
              <a:rPr lang="en" sz="2200" b="0" i="0" u="none" strike="noStrike" cap="none" dirty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is much wisdom in the words of Nietzsche, “He who has a why to live for can bear almost any how</a:t>
            </a:r>
            <a:r>
              <a:rPr lang="en" sz="2200" b="0" i="0" u="none" strike="noStrike" cap="none" dirty="0" smtClean="0">
                <a:solidFill>
                  <a:srgbClr val="EFEFEF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.”</a:t>
            </a:r>
            <a:endParaRPr lang="en" sz="2200" b="0" i="0" u="none" strike="noStrike" cap="none" dirty="0">
              <a:solidFill>
                <a:srgbClr val="EFEFEF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7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9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79700" cy="1125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-US" sz="2800" b="0" i="0" u="none" strike="noStrike" cap="none" smtClean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endParaRPr sz="2800" b="0" i="0" u="none" strike="noStrike" cap="none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51" name="Shape 651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652" name="Shape 652"/>
          <p:cNvSpPr txBox="1"/>
          <p:nvPr/>
        </p:nvSpPr>
        <p:spPr>
          <a:xfrm>
            <a:off x="0" y="6101733"/>
            <a:ext cx="9144000" cy="756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Shape 653"/>
          <p:cNvSpPr txBox="1"/>
          <p:nvPr/>
        </p:nvSpPr>
        <p:spPr>
          <a:xfrm>
            <a:off x="0" y="5850467"/>
            <a:ext cx="9179700" cy="1007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Shape 654"/>
          <p:cNvSpPr txBox="1"/>
          <p:nvPr/>
        </p:nvSpPr>
        <p:spPr>
          <a:xfrm>
            <a:off x="0" y="1033833"/>
            <a:ext cx="9179700" cy="506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  <p:extLst>
      <p:ext uri="{BB962C8B-B14F-4D97-AF65-F5344CB8AC3E}">
        <p14:creationId xmlns:p14="http://schemas.microsoft.com/office/powerpoint/2010/main" val="34472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xfrm>
            <a:off x="240650" y="308167"/>
            <a:ext cx="8680500" cy="81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Old Standard TT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Saint Louis University Medical Student Mental Health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187150" y="1330900"/>
            <a:ext cx="8787600" cy="4501864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Old Standard TT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Moderate- Severe Symptoms of Depression (% of class</a:t>
            </a:r>
            <a:r>
              <a:rPr lang="en" b="0" i="0" u="none" strike="noStrike" cap="none" dirty="0" smtClean="0">
                <a:solidFill>
                  <a:srgbClr val="0000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)</a:t>
            </a:r>
            <a:endParaRPr lang="en" b="0" i="0" u="none" strike="noStrike" cap="none" dirty="0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556200" y="5111767"/>
            <a:ext cx="3045300" cy="89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rgbClr val="999999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90175" y="2756867"/>
            <a:ext cx="3216000" cy="319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6" name="Shape 226"/>
          <p:cNvGraphicFramePr/>
          <p:nvPr>
            <p:extLst>
              <p:ext uri="{D42A27DB-BD31-4B8C-83A1-F6EECF244321}">
                <p14:modId xmlns:p14="http://schemas.microsoft.com/office/powerpoint/2010/main" val="2204365206"/>
              </p:ext>
            </p:extLst>
          </p:nvPr>
        </p:nvGraphicFramePr>
        <p:xfrm>
          <a:off x="961400" y="2892767"/>
          <a:ext cx="7239000" cy="1950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2400" u="none" strike="noStrike" cap="none" dirty="0"/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Orient.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MS1 (EOY)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MS2 (EOY)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Class of 2011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6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27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29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Class of 2012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/>
                        <a:t>6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27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" sz="2400" u="none" strike="noStrike" cap="none" dirty="0"/>
                        <a:t>35</a:t>
                      </a:r>
                    </a:p>
                  </a:txBody>
                  <a:tcPr marL="91425" marR="91425" marT="121900" marB="121900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227" name="Shape 227"/>
          <p:cNvCxnSpPr/>
          <p:nvPr/>
        </p:nvCxnSpPr>
        <p:spPr>
          <a:xfrm>
            <a:off x="258450" y="1235833"/>
            <a:ext cx="8662800" cy="0"/>
          </a:xfrm>
          <a:prstGeom prst="straightConnector1">
            <a:avLst/>
          </a:prstGeom>
          <a:noFill/>
          <a:ln w="28575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214"/>
          <p:cNvSpPr txBox="1"/>
          <p:nvPr/>
        </p:nvSpPr>
        <p:spPr>
          <a:xfrm>
            <a:off x="8900" y="6691745"/>
            <a:ext cx="9144000" cy="307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9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plate 1">
  <a:themeElements>
    <a:clrScheme name="ACGME Theme">
      <a:dk1>
        <a:srgbClr val="000000"/>
      </a:dk1>
      <a:lt1>
        <a:sysClr val="window" lastClr="FFFFFF"/>
      </a:lt1>
      <a:dk2>
        <a:srgbClr val="5D7880"/>
      </a:dk2>
      <a:lt2>
        <a:srgbClr val="DEDEE0"/>
      </a:lt2>
      <a:accent1>
        <a:srgbClr val="FF1300"/>
      </a:accent1>
      <a:accent2>
        <a:srgbClr val="5A7681"/>
      </a:accent2>
      <a:accent3>
        <a:srgbClr val="622F7C"/>
      </a:accent3>
      <a:accent4>
        <a:srgbClr val="056735"/>
      </a:accent4>
      <a:accent5>
        <a:srgbClr val="00728F"/>
      </a:accent5>
      <a:accent6>
        <a:srgbClr val="144B8E"/>
      </a:accent6>
      <a:hlink>
        <a:srgbClr val="FF1300"/>
      </a:hlink>
      <a:folHlink>
        <a:srgbClr val="FF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1.potx</Template>
  <TotalTime>638</TotalTime>
  <Words>1499</Words>
  <Application>Microsoft Office PowerPoint</Application>
  <PresentationFormat>On-screen Show (4:3)</PresentationFormat>
  <Paragraphs>654</Paragraphs>
  <Slides>85</Slides>
  <Notes>84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Calibri</vt:lpstr>
      <vt:lpstr>Century Schoolbook</vt:lpstr>
      <vt:lpstr>Georgia</vt:lpstr>
      <vt:lpstr>Gill Sans</vt:lpstr>
      <vt:lpstr>Lucida Sans</vt:lpstr>
      <vt:lpstr>Old Standard TT</vt:lpstr>
      <vt:lpstr>ヒラギノ角ゴ ProN W3</vt:lpstr>
      <vt:lpstr>Template 1</vt:lpstr>
      <vt:lpstr>     On Well-Being:  Your Residents’ and Your Own </vt:lpstr>
      <vt:lpstr>   Disclosures</vt:lpstr>
      <vt:lpstr>The Health Care Setting</vt:lpstr>
      <vt:lpstr>The Health Care Setting</vt:lpstr>
      <vt:lpstr>The Health Care Setting</vt:lpstr>
      <vt:lpstr>The Health Care Setting</vt:lpstr>
      <vt:lpstr>The Health Care Setting</vt:lpstr>
      <vt:lpstr>Saint Louis University Medical Student Mental Health</vt:lpstr>
      <vt:lpstr>Saint Louis University Medical Student Mental Health</vt:lpstr>
      <vt:lpstr>Saint Louis University Medical Student Mental Health</vt:lpstr>
      <vt:lpstr>A Simple Model</vt:lpstr>
      <vt:lpstr>A Simple Model</vt:lpstr>
      <vt:lpstr>A Simple Model</vt:lpstr>
      <vt:lpstr>A Simple Model</vt:lpstr>
      <vt:lpstr>The Interventions</vt:lpstr>
      <vt:lpstr>The Interventions</vt:lpstr>
      <vt:lpstr>The Interventions</vt:lpstr>
      <vt:lpstr>The Interventions</vt:lpstr>
      <vt:lpstr>The Interventions</vt:lpstr>
      <vt:lpstr>Mental Health Impact</vt:lpstr>
      <vt:lpstr>Mental Health Impact </vt:lpstr>
      <vt:lpstr>External Bench-Marking </vt:lpstr>
      <vt:lpstr>External Bench-Marking </vt:lpstr>
      <vt:lpstr>Impact</vt:lpstr>
      <vt:lpstr>     Impact</vt:lpstr>
      <vt:lpstr>Reflections and Recommendations</vt:lpstr>
      <vt:lpstr>PowerPoint Presentation</vt:lpstr>
      <vt:lpstr>Reflections and Recommendations</vt:lpstr>
      <vt:lpstr>Reflections and Recommendations</vt:lpstr>
      <vt:lpstr>Other Drivers of Poor Mental Health</vt:lpstr>
      <vt:lpstr>Other Drivers of Poor Mental Health</vt:lpstr>
      <vt:lpstr>  Problematic Mindsets</vt:lpstr>
      <vt:lpstr>  Problematic Mindsets</vt:lpstr>
      <vt:lpstr>  Problematic Mindsets</vt:lpstr>
      <vt:lpstr>  Problematic Mindsets</vt:lpstr>
      <vt:lpstr>  Problematic Mindsets</vt:lpstr>
      <vt:lpstr>  Problematic Mindsets</vt:lpstr>
      <vt:lpstr>  Problematic Mindsets</vt:lpstr>
      <vt:lpstr>  Problematic Mindsets</vt:lpstr>
      <vt:lpstr>  Problematic Mindsets</vt:lpstr>
      <vt:lpstr>  Problematic Mindsets</vt:lpstr>
      <vt:lpstr>  Problematic Mindsets</vt:lpstr>
      <vt:lpstr>  Problematic Mindsets</vt:lpstr>
      <vt:lpstr>But There’s Hope!!! </vt:lpstr>
      <vt:lpstr>But There’s Hope!!! </vt:lpstr>
      <vt:lpstr>Cognitive Restructuring </vt:lpstr>
      <vt:lpstr>Cognitive Restructuring </vt:lpstr>
      <vt:lpstr>Cognitive Restructuring </vt:lpstr>
      <vt:lpstr>Cognitive Restructuring </vt:lpstr>
      <vt:lpstr>Cognitive Restructuring </vt:lpstr>
      <vt:lpstr>Cognitive Restructuring </vt:lpstr>
      <vt:lpstr>Cognitive Restructuring </vt:lpstr>
      <vt:lpstr>Cognitive Restructuring </vt:lpstr>
      <vt:lpstr>Cognitive Restructuring </vt:lpstr>
      <vt:lpstr>Cognitive Restructuring </vt:lpstr>
      <vt:lpstr>   </vt:lpstr>
      <vt:lpstr>   Mindfulness</vt:lpstr>
      <vt:lpstr>   Mindfulness</vt:lpstr>
      <vt:lpstr>   Mindfulness Metacognition</vt:lpstr>
      <vt:lpstr>  Resilience Mindfulness Metacognition</vt:lpstr>
      <vt:lpstr>Other Tools </vt:lpstr>
      <vt:lpstr>Other Tools </vt:lpstr>
      <vt:lpstr>Other Tools </vt:lpstr>
      <vt:lpstr>Other Tools </vt:lpstr>
      <vt:lpstr>Other Tools </vt:lpstr>
      <vt:lpstr>Other Tools </vt:lpstr>
      <vt:lpstr>Other Tools </vt:lpstr>
      <vt:lpstr>Other Tools </vt:lpstr>
      <vt:lpstr>Reflections and Recommendations</vt:lpstr>
      <vt:lpstr>Improving the Clinical Work Environment</vt:lpstr>
      <vt:lpstr>Improving the Clinical Work Environment</vt:lpstr>
      <vt:lpstr>Beyond Curriculum to Culture </vt:lpstr>
      <vt:lpstr>Beyond Curriculum to Culture</vt:lpstr>
      <vt:lpstr>Beyond Curriculum to Culture</vt:lpstr>
      <vt:lpstr>Beyond Curriculum to Culture</vt:lpstr>
      <vt:lpstr>Beyond Curriculum to Culture</vt:lpstr>
      <vt:lpstr>Beyond Curriculum to Culture</vt:lpstr>
      <vt:lpstr> </vt:lpstr>
      <vt:lpstr>Beyond Curriculum to Culture</vt:lpstr>
      <vt:lpstr>Beyond Curriculum to Culture</vt:lpstr>
      <vt:lpstr>  The Importance of Meaning</vt:lpstr>
      <vt:lpstr>Viktor Frankl</vt:lpstr>
      <vt:lpstr>Viktor Frankl</vt:lpstr>
      <vt:lpstr>Viktor Frankl</vt:lpstr>
      <vt:lpstr> </vt:lpstr>
    </vt:vector>
  </TitlesOfParts>
  <Company>TMP Worldwide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 Gueye</dc:creator>
  <cp:lastModifiedBy>Carly Dolan</cp:lastModifiedBy>
  <cp:revision>98</cp:revision>
  <dcterms:created xsi:type="dcterms:W3CDTF">2016-06-16T00:48:59Z</dcterms:created>
  <dcterms:modified xsi:type="dcterms:W3CDTF">2018-09-14T22:54:44Z</dcterms:modified>
</cp:coreProperties>
</file>