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81" r:id="rId3"/>
    <p:sldId id="271" r:id="rId4"/>
    <p:sldId id="282" r:id="rId5"/>
    <p:sldId id="273" r:id="rId6"/>
    <p:sldId id="258" r:id="rId7"/>
    <p:sldId id="279" r:id="rId8"/>
    <p:sldId id="272" r:id="rId9"/>
    <p:sldId id="284" r:id="rId10"/>
    <p:sldId id="285" r:id="rId11"/>
    <p:sldId id="286" r:id="rId12"/>
    <p:sldId id="287" r:id="rId13"/>
    <p:sldId id="276" r:id="rId14"/>
    <p:sldId id="283" r:id="rId15"/>
  </p:sldIdLst>
  <p:sldSz cx="9144000" cy="6858000" type="screen4x3"/>
  <p:notesSz cx="7010400" cy="9236075"/>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5pPr>
    <a:lvl6pPr marL="2286000" algn="l" defTabSz="914400" rtl="0" eaLnBrk="1" latinLnBrk="0" hangingPunct="1">
      <a:defRPr sz="2400" kern="1200">
        <a:solidFill>
          <a:schemeClr val="tx1"/>
        </a:solidFill>
        <a:latin typeface="Times" charset="0"/>
        <a:ea typeface="ＭＳ Ｐゴシック" pitchFamily="34" charset="-128"/>
        <a:cs typeface="+mn-cs"/>
      </a:defRPr>
    </a:lvl6pPr>
    <a:lvl7pPr marL="2743200" algn="l" defTabSz="914400" rtl="0" eaLnBrk="1" latinLnBrk="0" hangingPunct="1">
      <a:defRPr sz="2400" kern="1200">
        <a:solidFill>
          <a:schemeClr val="tx1"/>
        </a:solidFill>
        <a:latin typeface="Times" charset="0"/>
        <a:ea typeface="ＭＳ Ｐゴシック" pitchFamily="34" charset="-128"/>
        <a:cs typeface="+mn-cs"/>
      </a:defRPr>
    </a:lvl7pPr>
    <a:lvl8pPr marL="3200400" algn="l" defTabSz="914400" rtl="0" eaLnBrk="1" latinLnBrk="0" hangingPunct="1">
      <a:defRPr sz="2400" kern="1200">
        <a:solidFill>
          <a:schemeClr val="tx1"/>
        </a:solidFill>
        <a:latin typeface="Times" charset="0"/>
        <a:ea typeface="ＭＳ Ｐゴシック" pitchFamily="34" charset="-128"/>
        <a:cs typeface="+mn-cs"/>
      </a:defRPr>
    </a:lvl8pPr>
    <a:lvl9pPr marL="3657600" algn="l" defTabSz="914400" rtl="0" eaLnBrk="1" latinLnBrk="0" hangingPunct="1">
      <a:defRPr sz="2400" kern="1200">
        <a:solidFill>
          <a:schemeClr val="tx1"/>
        </a:solidFill>
        <a:latin typeface="Times"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2B0"/>
    <a:srgbClr val="456A8E"/>
    <a:srgbClr val="981B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p:cViewPr>
        <p:scale>
          <a:sx n="134" d="100"/>
          <a:sy n="134"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2830" tIns="46415" rIns="92830" bIns="46415" rtlCol="0"/>
          <a:lstStyle>
            <a:lvl1pPr algn="l" eaLnBrk="0" hangingPunct="0">
              <a:defRPr sz="1200">
                <a:latin typeface="Times" charset="0"/>
                <a:ea typeface="ＭＳ Ｐゴシック" charset="0"/>
                <a:cs typeface="+mn-cs"/>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wrap="square" lIns="92830" tIns="46415" rIns="92830" bIns="46415" numCol="1" anchor="t" anchorCtr="0" compatLnSpc="1">
            <a:prstTxWarp prst="textNoShape">
              <a:avLst/>
            </a:prstTxWarp>
          </a:bodyPr>
          <a:lstStyle>
            <a:lvl1pPr algn="r" eaLnBrk="0" hangingPunct="0">
              <a:defRPr sz="1200">
                <a:latin typeface="Times" charset="0"/>
                <a:cs typeface="+mn-cs"/>
              </a:defRPr>
            </a:lvl1pPr>
          </a:lstStyle>
          <a:p>
            <a:pPr>
              <a:defRPr/>
            </a:pPr>
            <a:fld id="{AC788A3A-F7AC-4C68-8496-719CEBA9EC2C}" type="datetime1">
              <a:rPr lang="en-US"/>
              <a:pPr>
                <a:defRPr/>
              </a:pPr>
              <a:t>9/14/2016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smtClean="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lIns="92830" tIns="46415" rIns="92830" bIns="46415" rtlCol="0" anchor="b"/>
          <a:lstStyle>
            <a:lvl1pPr algn="l" eaLnBrk="0" hangingPunct="0">
              <a:defRPr sz="1200">
                <a:latin typeface="Times" charset="0"/>
                <a:ea typeface="ＭＳ Ｐゴシック" charset="0"/>
                <a:cs typeface="+mn-cs"/>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2830" tIns="46415" rIns="92830" bIns="46415" numCol="1" anchor="b" anchorCtr="0" compatLnSpc="1">
            <a:prstTxWarp prst="textNoShape">
              <a:avLst/>
            </a:prstTxWarp>
          </a:bodyPr>
          <a:lstStyle>
            <a:lvl1pPr algn="r">
              <a:defRPr sz="1200">
                <a:cs typeface="+mn-cs"/>
              </a:defRPr>
            </a:lvl1pPr>
          </a:lstStyle>
          <a:p>
            <a:pPr>
              <a:defRPr/>
            </a:pPr>
            <a:fld id="{1DAE3A2E-C039-4226-80C9-28CA9871751D}" type="slidenum">
              <a:rPr lang="en-US" altLang="en-US"/>
              <a:pPr>
                <a:defRPr/>
              </a:pPr>
              <a:t>‹#›</a:t>
            </a:fld>
            <a:endParaRPr lang="en-US" altLang="en-US"/>
          </a:p>
        </p:txBody>
      </p:sp>
    </p:spTree>
    <p:extLst>
      <p:ext uri="{BB962C8B-B14F-4D97-AF65-F5344CB8AC3E}">
        <p14:creationId xmlns:p14="http://schemas.microsoft.com/office/powerpoint/2010/main" val="33504687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3929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835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803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560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7944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001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575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4393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95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877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560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a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4801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 descr="SSOM_USD_v_2c.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152400"/>
            <a:ext cx="15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6"/>
          <p:cNvSpPr txBox="1">
            <a:spLocks noChangeArrowheads="1"/>
          </p:cNvSpPr>
          <p:nvPr/>
        </p:nvSpPr>
        <p:spPr bwMode="auto">
          <a:xfrm>
            <a:off x="0" y="3886200"/>
            <a:ext cx="9144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spcBef>
                <a:spcPct val="50000"/>
              </a:spcBef>
            </a:pPr>
            <a:r>
              <a:rPr lang="en-US" altLang="en-US" sz="5600" dirty="0" smtClean="0">
                <a:solidFill>
                  <a:schemeClr val="bg1"/>
                </a:solidFill>
                <a:latin typeface="Times New Roman" pitchFamily="18" charset="0"/>
              </a:rPr>
              <a:t>After the Fall</a:t>
            </a:r>
          </a:p>
          <a:p>
            <a:pPr algn="ctr">
              <a:spcBef>
                <a:spcPct val="50000"/>
              </a:spcBef>
            </a:pPr>
            <a:r>
              <a:rPr lang="en-US" altLang="en-US" sz="5600" dirty="0" smtClean="0">
                <a:solidFill>
                  <a:schemeClr val="bg1"/>
                </a:solidFill>
                <a:latin typeface="Times New Roman" pitchFamily="18" charset="0"/>
              </a:rPr>
              <a:t>Remediation in GME</a:t>
            </a:r>
            <a:endParaRPr lang="en-US" altLang="en-US" sz="5600"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p:txBody>
          <a:bodyPr/>
          <a:lstStyle/>
          <a:p>
            <a:pPr marL="0" indent="0">
              <a:buNone/>
            </a:pPr>
            <a:r>
              <a:rPr lang="en-US" dirty="0" smtClean="0"/>
              <a:t>Dr. Jones is in their last year of training. The love bug has bitten, but it is from a medical student who is currently under their direct supervision. No communication has been received from Dr. Jones or the medical student, but it is the talk of the residency and it has finally reached you.</a:t>
            </a:r>
            <a:endParaRPr lang="en-US" dirty="0"/>
          </a:p>
        </p:txBody>
      </p:sp>
    </p:spTree>
    <p:extLst>
      <p:ext uri="{BB962C8B-B14F-4D97-AF65-F5344CB8AC3E}">
        <p14:creationId xmlns:p14="http://schemas.microsoft.com/office/powerpoint/2010/main" val="3766436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they stay?</a:t>
            </a:r>
            <a:endParaRPr lang="en-US" dirty="0"/>
          </a:p>
        </p:txBody>
      </p:sp>
      <p:sp>
        <p:nvSpPr>
          <p:cNvPr id="3" name="Content Placeholder 2"/>
          <p:cNvSpPr>
            <a:spLocks noGrp="1"/>
          </p:cNvSpPr>
          <p:nvPr>
            <p:ph idx="1"/>
          </p:nvPr>
        </p:nvSpPr>
        <p:spPr/>
        <p:txBody>
          <a:bodyPr/>
          <a:lstStyle/>
          <a:p>
            <a:r>
              <a:rPr lang="en-US" dirty="0" smtClean="0"/>
              <a:t>Same rights and privileges</a:t>
            </a:r>
          </a:p>
          <a:p>
            <a:r>
              <a:rPr lang="en-US" dirty="0"/>
              <a:t>Don’t be bullied or discouraged</a:t>
            </a:r>
          </a:p>
          <a:p>
            <a:r>
              <a:rPr lang="en-US" dirty="0" smtClean="0"/>
              <a:t>Maintain meticulous documentation</a:t>
            </a:r>
          </a:p>
          <a:p>
            <a:pPr lvl="1"/>
            <a:r>
              <a:rPr lang="en-US" dirty="0" smtClean="0"/>
              <a:t>Minutes</a:t>
            </a:r>
          </a:p>
          <a:p>
            <a:pPr lvl="1"/>
            <a:r>
              <a:rPr lang="en-US" dirty="0" smtClean="0"/>
              <a:t>Evaluations</a:t>
            </a:r>
          </a:p>
          <a:p>
            <a:pPr lvl="1"/>
            <a:r>
              <a:rPr lang="en-US" dirty="0" smtClean="0"/>
              <a:t>Schedules</a:t>
            </a:r>
          </a:p>
          <a:p>
            <a:pPr lvl="1"/>
            <a:r>
              <a:rPr lang="en-US" dirty="0" smtClean="0"/>
              <a:t>Emails</a:t>
            </a:r>
          </a:p>
          <a:p>
            <a:pPr lvl="1"/>
            <a:r>
              <a:rPr lang="en-US" dirty="0" smtClean="0"/>
              <a:t>Appointments	</a:t>
            </a:r>
            <a:endParaRPr lang="en-US" dirty="0"/>
          </a:p>
        </p:txBody>
      </p:sp>
    </p:spTree>
    <p:extLst>
      <p:ext uri="{BB962C8B-B14F-4D97-AF65-F5344CB8AC3E}">
        <p14:creationId xmlns:p14="http://schemas.microsoft.com/office/powerpoint/2010/main" val="2673709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0250" y="2201069"/>
            <a:ext cx="5143500" cy="3324225"/>
          </a:xfrm>
        </p:spPr>
      </p:pic>
    </p:spTree>
    <p:extLst>
      <p:ext uri="{BB962C8B-B14F-4D97-AF65-F5344CB8AC3E}">
        <p14:creationId xmlns:p14="http://schemas.microsoft.com/office/powerpoint/2010/main" val="216883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Discussion</a:t>
            </a:r>
            <a:br>
              <a:rPr lang="en-US" altLang="en-US" smtClean="0"/>
            </a:br>
            <a:endParaRPr lang="en-US" altLang="en-US" smtClean="0"/>
          </a:p>
        </p:txBody>
      </p:sp>
      <p:sp>
        <p:nvSpPr>
          <p:cNvPr id="1331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1"/>
            <a:endParaRPr lang="en-US" alt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400068"/>
            <a:ext cx="8001000" cy="4973595"/>
          </a:xfrm>
        </p:spPr>
      </p:pic>
    </p:spTree>
    <p:extLst>
      <p:ext uri="{BB962C8B-B14F-4D97-AF65-F5344CB8AC3E}">
        <p14:creationId xmlns:p14="http://schemas.microsoft.com/office/powerpoint/2010/main" val="2658916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400068"/>
            <a:ext cx="8001000" cy="4973595"/>
          </a:xfrm>
        </p:spPr>
      </p:pic>
    </p:spTree>
    <p:extLst>
      <p:ext uri="{BB962C8B-B14F-4D97-AF65-F5344CB8AC3E}">
        <p14:creationId xmlns:p14="http://schemas.microsoft.com/office/powerpoint/2010/main" val="827266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Objectives</a:t>
            </a:r>
          </a:p>
        </p:txBody>
      </p:sp>
      <p:sp>
        <p:nvSpPr>
          <p:cNvPr id="30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smtClean="0"/>
              <a:t>Recognize the differences between academic problems and misconduct.</a:t>
            </a:r>
          </a:p>
          <a:p>
            <a:r>
              <a:rPr lang="en-US" altLang="en-US" dirty="0" smtClean="0"/>
              <a:t>Collect documentation from RMS to support decision-making.</a:t>
            </a:r>
          </a:p>
          <a:p>
            <a:r>
              <a:rPr lang="en-US" altLang="en-US" dirty="0" smtClean="0"/>
              <a:t>Manage multiple sources of information to provide assistance to the PD and prepare for possible appeal(s).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t>
            </a:r>
            <a:endParaRPr lang="en-US" dirty="0"/>
          </a:p>
        </p:txBody>
      </p:sp>
      <p:sp>
        <p:nvSpPr>
          <p:cNvPr id="3" name="Content Placeholder 2"/>
          <p:cNvSpPr>
            <a:spLocks noGrp="1"/>
          </p:cNvSpPr>
          <p:nvPr>
            <p:ph idx="1"/>
          </p:nvPr>
        </p:nvSpPr>
        <p:spPr/>
        <p:txBody>
          <a:bodyPr/>
          <a:lstStyle/>
          <a:p>
            <a:r>
              <a:rPr lang="en-US" dirty="0" smtClean="0"/>
              <a:t>Academic Improvement</a:t>
            </a:r>
          </a:p>
          <a:p>
            <a:pPr lvl="1"/>
            <a:r>
              <a:rPr lang="en-US" dirty="0" smtClean="0"/>
              <a:t>Struggles in one or more of the 6 competencies</a:t>
            </a:r>
          </a:p>
          <a:p>
            <a:pPr lvl="1"/>
            <a:r>
              <a:rPr lang="en-US" dirty="0" smtClean="0"/>
              <a:t>Determined to be remediable</a:t>
            </a:r>
          </a:p>
          <a:p>
            <a:pPr lvl="1"/>
            <a:r>
              <a:rPr lang="en-US" dirty="0" smtClean="0"/>
              <a:t>Timeframe for remediation</a:t>
            </a:r>
          </a:p>
          <a:p>
            <a:r>
              <a:rPr lang="en-US" dirty="0" smtClean="0"/>
              <a:t>Misconduct</a:t>
            </a:r>
          </a:p>
          <a:p>
            <a:pPr lvl="1"/>
            <a:r>
              <a:rPr lang="en-US" dirty="0" smtClean="0"/>
              <a:t>Willful behavior contrary to professional standards</a:t>
            </a:r>
          </a:p>
          <a:p>
            <a:pPr lvl="1"/>
            <a:r>
              <a:rPr lang="en-US" dirty="0" smtClean="0"/>
              <a:t>May be remediable. Doesn’t have to be.</a:t>
            </a:r>
          </a:p>
          <a:p>
            <a:pPr marL="457200" lvl="1"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143756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smtClean="0"/>
              <a:t>Academic Improvement</a:t>
            </a:r>
          </a:p>
        </p:txBody>
      </p:sp>
      <p:sp>
        <p:nvSpPr>
          <p:cNvPr id="3075" name="Content Placeholder 2"/>
          <p:cNvSpPr>
            <a:spLocks noGrp="1"/>
          </p:cNvSpPr>
          <p:nvPr>
            <p:ph idx="1"/>
          </p:nvPr>
        </p:nvSpPr>
        <p:spPr bwMode="auto">
          <a:xfrm>
            <a:off x="457200" y="1600200"/>
            <a:ext cx="82296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dirty="0" smtClean="0"/>
              <a:t>Most common</a:t>
            </a:r>
          </a:p>
          <a:p>
            <a:r>
              <a:rPr lang="en-US" altLang="en-US" sz="2800" dirty="0" smtClean="0"/>
              <a:t>Often more than one competency involved</a:t>
            </a:r>
          </a:p>
          <a:p>
            <a:r>
              <a:rPr lang="en-US" altLang="en-US" sz="2800" dirty="0" smtClean="0"/>
              <a:t>Deficiency(</a:t>
            </a:r>
            <a:r>
              <a:rPr lang="en-US" altLang="en-US" sz="2800" dirty="0" err="1" smtClean="0"/>
              <a:t>ies</a:t>
            </a:r>
            <a:r>
              <a:rPr lang="en-US" altLang="en-US" sz="2800" dirty="0" smtClean="0"/>
              <a:t>) must be spelled out and a plan put in place to remediate with specific, reasonable dates.</a:t>
            </a:r>
          </a:p>
          <a:p>
            <a:r>
              <a:rPr lang="en-US" altLang="en-US" sz="2800" dirty="0" smtClean="0"/>
              <a:t>Enhanced evaluation should be part of the process.</a:t>
            </a:r>
          </a:p>
          <a:p>
            <a:r>
              <a:rPr lang="en-US" altLang="en-US" sz="2800" dirty="0" smtClean="0"/>
              <a:t>The coordinator will be worked harder to ensure that proper documentation is being gathered and collated for the PD and the CCC.  The CCC is new:</a:t>
            </a:r>
            <a:endParaRPr lang="en-US" altLang="en-US" sz="2400" dirty="0" smtClean="0"/>
          </a:p>
          <a:p>
            <a:endParaRPr lang="en-US" alt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smtClean="0"/>
              <a:t>CCC Role</a:t>
            </a:r>
          </a:p>
        </p:txBody>
      </p:sp>
      <p:sp>
        <p:nvSpPr>
          <p:cNvPr id="3075" name="Content Placeholder 2"/>
          <p:cNvSpPr>
            <a:spLocks noGrp="1"/>
          </p:cNvSpPr>
          <p:nvPr>
            <p:ph idx="1"/>
          </p:nvPr>
        </p:nvSpPr>
        <p:spPr bwMode="auto">
          <a:extLst/>
        </p:spPr>
        <p:txBody>
          <a:bodyPr wrap="square" lIns="91440" tIns="45720" rIns="91440" bIns="45720" numCol="1" anchor="t" anchorCtr="0" compatLnSpc="1">
            <a:prstTxWarp prst="textNoShape">
              <a:avLst/>
            </a:prstTxWarp>
          </a:bodyPr>
          <a:lstStyle/>
          <a:p>
            <a:pPr>
              <a:defRPr/>
            </a:pPr>
            <a:r>
              <a:rPr lang="en-US" dirty="0" smtClean="0"/>
              <a:t>ACGME CPR V.A.1.b).(1).(c)</a:t>
            </a:r>
          </a:p>
          <a:p>
            <a:pPr lvl="1">
              <a:defRPr/>
            </a:pPr>
            <a:r>
              <a:rPr lang="en-US" dirty="0" smtClean="0"/>
              <a:t>The CCC should advise the program director regarding resident progress, including promotion, remediation, and dismissal</a:t>
            </a:r>
          </a:p>
          <a:p>
            <a:pPr marL="457200" lvl="1" indent="0">
              <a:buNone/>
              <a:defRPr/>
            </a:pPr>
            <a:r>
              <a:rPr lang="en-US" dirty="0" smtClean="0"/>
              <a:t>This is logical when it comes to Academic Improvement, but not as intuitive when it comes to misconduct.</a:t>
            </a:r>
          </a:p>
          <a:p>
            <a:pPr marL="457200" lvl="1" indent="0">
              <a:buNone/>
              <a:defRPr/>
            </a:pPr>
            <a:r>
              <a:rPr lang="en-US" dirty="0" smtClean="0"/>
              <a:t>The CPR does not make this distinction, however.</a:t>
            </a:r>
          </a:p>
          <a:p>
            <a:pPr marL="457200" lvl="1" indent="0">
              <a:buNone/>
              <a:defRPr/>
            </a:pPr>
            <a:endParaRPr lang="en-US" dirty="0" smtClean="0"/>
          </a:p>
          <a:p>
            <a:pPr lvl="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5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25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25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25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smtClean="0"/>
              <a:t>Misconduct</a:t>
            </a:r>
          </a:p>
        </p:txBody>
      </p:sp>
      <p:sp>
        <p:nvSpPr>
          <p:cNvPr id="3075" name="Content Placeholder 2"/>
          <p:cNvSpPr>
            <a:spLocks noGrp="1"/>
          </p:cNvSpPr>
          <p:nvPr>
            <p:ph idx="1"/>
          </p:nvPr>
        </p:nvSpPr>
        <p:spPr bwMode="auto">
          <a:xfrm>
            <a:off x="457200" y="1371600"/>
            <a:ext cx="8229600" cy="4724400"/>
          </a:xfrm>
          <a:extLst/>
        </p:spPr>
        <p:txBody>
          <a:bodyPr wrap="square" lIns="91440" tIns="45720" rIns="91440" bIns="45720" numCol="1" anchor="t" anchorCtr="0" compatLnSpc="1">
            <a:prstTxWarp prst="textNoShape">
              <a:avLst/>
            </a:prstTxWarp>
          </a:bodyPr>
          <a:lstStyle/>
          <a:p>
            <a:pPr>
              <a:defRPr/>
            </a:pPr>
            <a:r>
              <a:rPr lang="en-US" dirty="0" smtClean="0"/>
              <a:t>Knowingly act in a manner that goes against the rules of ethical professional behavior.</a:t>
            </a:r>
          </a:p>
          <a:p>
            <a:pPr>
              <a:defRPr/>
            </a:pPr>
            <a:r>
              <a:rPr lang="en-US" dirty="0" smtClean="0"/>
              <a:t>The key word is:</a:t>
            </a:r>
          </a:p>
          <a:p>
            <a:pPr>
              <a:defRPr/>
            </a:pPr>
            <a:r>
              <a:rPr lang="en-US" dirty="0" smtClean="0"/>
              <a:t>Sometimes it is “just” disruptive behavior</a:t>
            </a:r>
          </a:p>
          <a:p>
            <a:pPr>
              <a:defRPr/>
            </a:pPr>
            <a:r>
              <a:rPr lang="en-US" dirty="0" smtClean="0"/>
              <a:t>Sometimes, it is reclassified as a lapse in professionalism and is handled under the Academic Improvement policy.</a:t>
            </a:r>
          </a:p>
          <a:p>
            <a:pPr>
              <a:defRPr/>
            </a:pPr>
            <a:endParaRPr lang="en-US" dirty="0" smtClean="0"/>
          </a:p>
          <a:p>
            <a:pPr marL="0" indent="0">
              <a:buFontTx/>
              <a:buNone/>
              <a:defRPr/>
            </a:pPr>
            <a:r>
              <a:rPr lang="en-US" dirty="0" smtClean="0"/>
              <a:t> </a:t>
            </a:r>
          </a:p>
        </p:txBody>
      </p:sp>
      <p:sp>
        <p:nvSpPr>
          <p:cNvPr id="5" name="Content Placeholder 2"/>
          <p:cNvSpPr txBox="1">
            <a:spLocks/>
          </p:cNvSpPr>
          <p:nvPr/>
        </p:nvSpPr>
        <p:spPr bwMode="auto">
          <a:xfrm>
            <a:off x="5791200" y="1752600"/>
            <a:ext cx="4114800" cy="4525963"/>
          </a:xfrm>
          <a:prstGeom prst="rect">
            <a:avLst/>
          </a:prstGeom>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defRPr/>
            </a:pPr>
            <a:endParaRPr lang="en-US" kern="0" dirty="0" smtClean="0"/>
          </a:p>
          <a:p>
            <a:pPr marL="0" indent="0">
              <a:buFontTx/>
              <a:buNone/>
              <a:defRPr/>
            </a:pPr>
            <a:endParaRPr lang="en-US" kern="0" dirty="0"/>
          </a:p>
          <a:p>
            <a:pPr marL="0" indent="0">
              <a:buFontTx/>
              <a:buNone/>
              <a:defRPr/>
            </a:pPr>
            <a:endParaRPr lang="en-US" kern="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smtClean="0"/>
              <a:t>Coordinator Role</a:t>
            </a:r>
          </a:p>
        </p:txBody>
      </p:sp>
      <p:sp>
        <p:nvSpPr>
          <p:cNvPr id="2" name="Content Placeholder 1"/>
          <p:cNvSpPr>
            <a:spLocks noGrp="1"/>
          </p:cNvSpPr>
          <p:nvPr>
            <p:ph idx="1"/>
          </p:nvPr>
        </p:nvSpPr>
        <p:spPr/>
        <p:txBody>
          <a:bodyPr/>
          <a:lstStyle/>
          <a:p>
            <a:r>
              <a:rPr lang="en-US" dirty="0" smtClean="0"/>
              <a:t>You are the keeper of the records</a:t>
            </a:r>
          </a:p>
          <a:p>
            <a:r>
              <a:rPr lang="en-US" dirty="0" smtClean="0"/>
              <a:t>Produce evaluations and other documents that have been stored in the resident file/RMS</a:t>
            </a:r>
          </a:p>
          <a:p>
            <a:r>
              <a:rPr lang="en-US" dirty="0" smtClean="0"/>
              <a:t>Serve in an advisory capacity to the PD, especially in regards to timelines.</a:t>
            </a:r>
          </a:p>
          <a:p>
            <a:r>
              <a:rPr lang="en-US" dirty="0" smtClean="0"/>
              <a:t>Document, document, document.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p:txBody>
          <a:bodyPr/>
          <a:lstStyle/>
          <a:p>
            <a:r>
              <a:rPr lang="en-US" dirty="0" smtClean="0"/>
              <a:t>Dr. Smith is a PGY1. The stress of preparing for Step 3 has overwhelmed and the decision is made to skip out on work for a week to study. The communication to the elective Attending was that it was excused by the program, but no communication was ever had with the program leadership.  This was only discovered after the rotation when a comment was made on the evaluation.</a:t>
            </a:r>
            <a:endParaRPr lang="en-US" dirty="0"/>
          </a:p>
        </p:txBody>
      </p:sp>
    </p:spTree>
    <p:extLst>
      <p:ext uri="{BB962C8B-B14F-4D97-AF65-F5344CB8AC3E}">
        <p14:creationId xmlns:p14="http://schemas.microsoft.com/office/powerpoint/2010/main" val="2056658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137290</TotalTime>
  <Words>455</Words>
  <Application>Microsoft Office PowerPoint</Application>
  <PresentationFormat>On-screen Show (4:3)</PresentationFormat>
  <Paragraphs>53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Blank Presentation</vt:lpstr>
      <vt:lpstr>PowerPoint Presentation</vt:lpstr>
      <vt:lpstr>PowerPoint Presentation</vt:lpstr>
      <vt:lpstr>Objectives</vt:lpstr>
      <vt:lpstr>Policies </vt:lpstr>
      <vt:lpstr>Academic Improvement</vt:lpstr>
      <vt:lpstr>CCC Role</vt:lpstr>
      <vt:lpstr>Misconduct</vt:lpstr>
      <vt:lpstr>Coordinator Role</vt:lpstr>
      <vt:lpstr>Scenario 1</vt:lpstr>
      <vt:lpstr>Scenario 2</vt:lpstr>
      <vt:lpstr>What if they stay?</vt:lpstr>
      <vt:lpstr>PowerPoint Presentation</vt:lpstr>
      <vt:lpstr>Discussion </vt:lpstr>
      <vt:lpstr>PowerPoint Presentation</vt:lpstr>
    </vt:vector>
  </TitlesOfParts>
  <Company>tungsten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reinhardt</dc:creator>
  <cp:lastModifiedBy>Owner</cp:lastModifiedBy>
  <cp:revision>86</cp:revision>
  <cp:lastPrinted>2015-01-06T16:45:58Z</cp:lastPrinted>
  <dcterms:created xsi:type="dcterms:W3CDTF">2011-09-19T13:48:48Z</dcterms:created>
  <dcterms:modified xsi:type="dcterms:W3CDTF">2016-09-14T17:19:07Z</dcterms:modified>
</cp:coreProperties>
</file>