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EA3A-CA41-40FD-89E9-1886042E211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1A9CD-F473-475A-892C-702528CA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4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f0155fc59_4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df0155fc59_4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72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5050400" cy="2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972793" y="4535333"/>
            <a:ext cx="5050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58" name="Google Shape;58;p1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59" name="Google Shape;59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" name="Google Shape;61;p1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477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" name="Google Shape;137;p23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38" name="Google Shape;138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537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 descr="Side view of hands writing in a notebook at a cafe"/>
          <p:cNvPicPr preferRelativeResize="0"/>
          <p:nvPr/>
        </p:nvPicPr>
        <p:blipFill rotWithShape="1">
          <a:blip r:embed="rId2">
            <a:alphaModFix/>
          </a:blip>
          <a:srcRect l="9050" t="12064" r="54351" b="26446"/>
          <a:stretch/>
        </p:blipFill>
        <p:spPr>
          <a:xfrm>
            <a:off x="1" y="-66"/>
            <a:ext cx="6096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/>
          <p:nvPr/>
        </p:nvSpPr>
        <p:spPr>
          <a:xfrm>
            <a:off x="2200" y="0"/>
            <a:ext cx="6091600" cy="68580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7" name="Google Shape;147;p2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48" name="Google Shape;148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11381733" y="633313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06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2">
  <p:cSld name="Section title and description 1 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2">
            <a:alphaModFix/>
          </a:blip>
          <a:srcRect l="31883" t="8096" r="25713"/>
          <a:stretch/>
        </p:blipFill>
        <p:spPr>
          <a:xfrm>
            <a:off x="0" y="0"/>
            <a:ext cx="61003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/>
          <p:nvPr/>
        </p:nvSpPr>
        <p:spPr>
          <a:xfrm>
            <a:off x="-100" y="0"/>
            <a:ext cx="6096000" cy="68580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7" name="Google Shape;157;p2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58" name="Google Shape;158;p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7618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797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7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169" name="Google Shape;169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27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122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570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5050400" cy="2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972793" y="4535333"/>
            <a:ext cx="5050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66" name="Google Shape;66;p1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67" name="Google Shape;67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" name="Google Shape;69;p15"/>
          <p:cNvSpPr/>
          <p:nvPr/>
        </p:nvSpPr>
        <p:spPr>
          <a:xfrm>
            <a:off x="0" y="1"/>
            <a:ext cx="12192000" cy="6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" name="Google Shape;70;p15"/>
          <p:cNvGrpSpPr/>
          <p:nvPr/>
        </p:nvGrpSpPr>
        <p:grpSpPr>
          <a:xfrm>
            <a:off x="6750811" y="1751048"/>
            <a:ext cx="4612955" cy="3560617"/>
            <a:chOff x="3553042" y="1657806"/>
            <a:chExt cx="3461100" cy="2671532"/>
          </a:xfrm>
        </p:grpSpPr>
        <p:sp>
          <p:nvSpPr>
            <p:cNvPr id="71" name="Google Shape;71;p15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name="adj" fmla="val 250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15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name="adj" fmla="val 96745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name="adj" fmla="val 98558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5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15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name="adj" fmla="val 1882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name="adj" fmla="val 1764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79" name="Google Shape;79;p15" descr="Component Detail"/>
          <p:cNvPicPr preferRelativeResize="0"/>
          <p:nvPr/>
        </p:nvPicPr>
        <p:blipFill rotWithShape="1">
          <a:blip r:embed="rId2">
            <a:alphaModFix/>
          </a:blip>
          <a:srcRect b="25076"/>
          <a:stretch/>
        </p:blipFill>
        <p:spPr>
          <a:xfrm>
            <a:off x="6882301" y="1866389"/>
            <a:ext cx="4350433" cy="24445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 flipH="1">
            <a:off x="6875031" y="1869101"/>
            <a:ext cx="4358000" cy="2417200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" name="Google Shape;81;p15"/>
          <p:cNvGrpSpPr/>
          <p:nvPr/>
        </p:nvGrpSpPr>
        <p:grpSpPr>
          <a:xfrm>
            <a:off x="10222242" y="2770503"/>
            <a:ext cx="1530905" cy="3043685"/>
            <a:chOff x="7666681" y="2077877"/>
            <a:chExt cx="1148179" cy="2282764"/>
          </a:xfrm>
        </p:grpSpPr>
        <p:grpSp>
          <p:nvGrpSpPr>
            <p:cNvPr id="82" name="Google Shape;82;p15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83" name="Google Shape;83;p15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name="adj" fmla="val 50000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pic>
          <p:nvPicPr>
            <p:cNvPr id="86" name="Google Shape;86;p15" descr="Mobile View"/>
            <p:cNvPicPr preferRelativeResize="0"/>
            <p:nvPr/>
          </p:nvPicPr>
          <p:blipFill rotWithShape="1">
            <a:blip r:embed="rId3">
              <a:alphaModFix/>
            </a:blip>
            <a:srcRect t="4362" b="4371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5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8832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6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90" name="Google Shape;90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165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" name="Google Shape;96;p17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97" name="Google Shape;97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055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" name="Google Shape;104;p18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05" name="Google Shape;105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263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" name="Google Shape;113;p19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14" name="Google Shape;114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359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974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21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24" name="Google Shape;124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704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2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131" name="Google Shape;131;p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119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98365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31"/>
          <p:cNvCxnSpPr/>
          <p:nvPr/>
        </p:nvCxnSpPr>
        <p:spPr>
          <a:xfrm>
            <a:off x="5423559" y="4351472"/>
            <a:ext cx="6201200" cy="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1"/>
          <p:cNvCxnSpPr/>
          <p:nvPr/>
        </p:nvCxnSpPr>
        <p:spPr>
          <a:xfrm>
            <a:off x="883533" y="4351472"/>
            <a:ext cx="4291200" cy="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31"/>
          <p:cNvSpPr txBox="1">
            <a:spLocks noGrp="1"/>
          </p:cNvSpPr>
          <p:nvPr>
            <p:ph type="title"/>
          </p:nvPr>
        </p:nvSpPr>
        <p:spPr>
          <a:xfrm>
            <a:off x="970200" y="16975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solidFill>
                  <a:schemeClr val="accent3"/>
                </a:solidFill>
              </a:rPr>
              <a:t>FTE Budget Request </a:t>
            </a:r>
            <a:r>
              <a:rPr lang="en">
                <a:solidFill>
                  <a:schemeClr val="accent3"/>
                </a:solidFill>
              </a:rPr>
              <a:t>Timeline FY2</a:t>
            </a:r>
            <a:r>
              <a:rPr lang="en">
                <a:solidFill>
                  <a:schemeClr val="accent3"/>
                </a:solidFill>
              </a:rPr>
              <a:t>3-24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284" name="Google Shape;284;p31"/>
          <p:cNvGrpSpPr/>
          <p:nvPr/>
        </p:nvGrpSpPr>
        <p:grpSpPr>
          <a:xfrm>
            <a:off x="3967885" y="3467785"/>
            <a:ext cx="1221088" cy="1767369"/>
            <a:chOff x="3334490" y="2603655"/>
            <a:chExt cx="1029007" cy="1226318"/>
          </a:xfrm>
        </p:grpSpPr>
        <p:sp>
          <p:nvSpPr>
            <p:cNvPr id="285" name="Google Shape;285;p31"/>
            <p:cNvSpPr txBox="1"/>
            <p:nvPr/>
          </p:nvSpPr>
          <p:spPr>
            <a:xfrm>
              <a:off x="3334490" y="2781473"/>
              <a:ext cx="1029000" cy="1048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200" kern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Approvals come back from hospitals to programs</a:t>
              </a:r>
              <a:endParaRPr sz="1200" ker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6" name="Google Shape;286;p31"/>
            <p:cNvSpPr txBox="1"/>
            <p:nvPr/>
          </p:nvSpPr>
          <p:spPr>
            <a:xfrm>
              <a:off x="3334497" y="2603655"/>
              <a:ext cx="1029000" cy="1641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933" b="1" kern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DEC 2022</a:t>
              </a:r>
              <a:endParaRPr sz="933" b="1"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87" name="Google Shape;287;p31"/>
          <p:cNvGrpSpPr/>
          <p:nvPr/>
        </p:nvGrpSpPr>
        <p:grpSpPr>
          <a:xfrm>
            <a:off x="2672343" y="3459915"/>
            <a:ext cx="1221123" cy="1781723"/>
            <a:chOff x="3062913" y="2678680"/>
            <a:chExt cx="1029036" cy="1336292"/>
          </a:xfrm>
        </p:grpSpPr>
        <p:sp>
          <p:nvSpPr>
            <p:cNvPr id="288" name="Google Shape;288;p31"/>
            <p:cNvSpPr txBox="1"/>
            <p:nvPr/>
          </p:nvSpPr>
          <p:spPr>
            <a:xfrm>
              <a:off x="3062913" y="2856372"/>
              <a:ext cx="1029000" cy="115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200" kern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Any requests to change the baseline for July of 2023-24  must have been vetted by FTE committee. </a:t>
              </a:r>
              <a:endParaRPr sz="1200" ker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9" name="Google Shape;289;p31"/>
            <p:cNvSpPr txBox="1"/>
            <p:nvPr/>
          </p:nvSpPr>
          <p:spPr>
            <a:xfrm>
              <a:off x="3062949" y="2678680"/>
              <a:ext cx="1029000" cy="1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933" b="1" kern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JUN 2022</a:t>
              </a:r>
              <a:endParaRPr sz="933" b="1"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90" name="Google Shape;290;p31"/>
          <p:cNvGrpSpPr/>
          <p:nvPr/>
        </p:nvGrpSpPr>
        <p:grpSpPr>
          <a:xfrm>
            <a:off x="1375024" y="3462091"/>
            <a:ext cx="1222867" cy="1777352"/>
            <a:chOff x="1945498" y="2678680"/>
            <a:chExt cx="1029002" cy="1216586"/>
          </a:xfrm>
        </p:grpSpPr>
        <p:sp>
          <p:nvSpPr>
            <p:cNvPr id="291" name="Google Shape;291;p31"/>
            <p:cNvSpPr txBox="1"/>
            <p:nvPr/>
          </p:nvSpPr>
          <p:spPr>
            <a:xfrm>
              <a:off x="1945498" y="2856367"/>
              <a:ext cx="1029000" cy="10389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200" kern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Last date to request program changes (no complement changes) for 2023-24</a:t>
              </a:r>
              <a:endParaRPr sz="1200" ker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2" name="Google Shape;292;p31"/>
            <p:cNvSpPr txBox="1"/>
            <p:nvPr/>
          </p:nvSpPr>
          <p:spPr>
            <a:xfrm>
              <a:off x="1945500" y="2678680"/>
              <a:ext cx="1029000" cy="1641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933" b="1" kern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APR 2022</a:t>
              </a:r>
              <a:endParaRPr sz="933" b="1"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93" name="Google Shape;293;p31"/>
          <p:cNvGrpSpPr/>
          <p:nvPr/>
        </p:nvGrpSpPr>
        <p:grpSpPr>
          <a:xfrm>
            <a:off x="77740" y="3471499"/>
            <a:ext cx="1222867" cy="1734640"/>
            <a:chOff x="828050" y="2678680"/>
            <a:chExt cx="1029002" cy="1300980"/>
          </a:xfrm>
        </p:grpSpPr>
        <p:sp>
          <p:nvSpPr>
            <p:cNvPr id="294" name="Google Shape;294;p31"/>
            <p:cNvSpPr txBox="1"/>
            <p:nvPr/>
          </p:nvSpPr>
          <p:spPr>
            <a:xfrm>
              <a:off x="828050" y="2856461"/>
              <a:ext cx="1029000" cy="1123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200" kern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Last date to request complement change for 2023-24</a:t>
              </a:r>
              <a:endParaRPr sz="1200" ker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5" name="Google Shape;295;p31"/>
            <p:cNvSpPr txBox="1"/>
            <p:nvPr/>
          </p:nvSpPr>
          <p:spPr>
            <a:xfrm>
              <a:off x="828052" y="2678680"/>
              <a:ext cx="1029000" cy="164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933" b="1" kern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         FEB 2022</a:t>
              </a:r>
              <a:endParaRPr sz="933" b="1"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96" name="Google Shape;296;p31"/>
          <p:cNvGrpSpPr/>
          <p:nvPr/>
        </p:nvGrpSpPr>
        <p:grpSpPr>
          <a:xfrm>
            <a:off x="2707375" y="5262761"/>
            <a:ext cx="2473397" cy="813617"/>
            <a:chOff x="4240799" y="2617968"/>
            <a:chExt cx="1040700" cy="833852"/>
          </a:xfrm>
        </p:grpSpPr>
        <p:sp>
          <p:nvSpPr>
            <p:cNvPr id="297" name="Google Shape;297;p31"/>
            <p:cNvSpPr txBox="1"/>
            <p:nvPr/>
          </p:nvSpPr>
          <p:spPr>
            <a:xfrm>
              <a:off x="4246651" y="2767820"/>
              <a:ext cx="1029000" cy="6840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200" kern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Hospitals have baseline to review</a:t>
              </a:r>
              <a:endParaRPr sz="1200" ker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8" name="Google Shape;298;p31"/>
            <p:cNvSpPr txBox="1"/>
            <p:nvPr/>
          </p:nvSpPr>
          <p:spPr>
            <a:xfrm>
              <a:off x="4240799" y="2617968"/>
              <a:ext cx="1040700" cy="164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933" kern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JUN-DEC 2022</a:t>
              </a:r>
              <a:endParaRPr sz="933"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99" name="Google Shape;299;p31"/>
          <p:cNvGrpSpPr/>
          <p:nvPr/>
        </p:nvGrpSpPr>
        <p:grpSpPr>
          <a:xfrm>
            <a:off x="5246708" y="3459699"/>
            <a:ext cx="1222872" cy="1758252"/>
            <a:chOff x="828052" y="2678680"/>
            <a:chExt cx="1029007" cy="1318689"/>
          </a:xfrm>
        </p:grpSpPr>
        <p:sp>
          <p:nvSpPr>
            <p:cNvPr id="300" name="Google Shape;300;p31"/>
            <p:cNvSpPr txBox="1"/>
            <p:nvPr/>
          </p:nvSpPr>
          <p:spPr>
            <a:xfrm>
              <a:off x="828059" y="2856470"/>
              <a:ext cx="1029000" cy="1140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200" kern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Residency Programs know base from hospitals and can adjust NRMP quota</a:t>
              </a:r>
              <a:endParaRPr sz="1200" ker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1" name="Google Shape;301;p31"/>
            <p:cNvSpPr txBox="1"/>
            <p:nvPr/>
          </p:nvSpPr>
          <p:spPr>
            <a:xfrm>
              <a:off x="828052" y="2678680"/>
              <a:ext cx="1029000" cy="164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933" b="1" kern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   JAN 2023</a:t>
              </a:r>
              <a:endParaRPr sz="933" b="1"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02" name="Google Shape;302;p31"/>
          <p:cNvGrpSpPr/>
          <p:nvPr/>
        </p:nvGrpSpPr>
        <p:grpSpPr>
          <a:xfrm>
            <a:off x="6541575" y="3462808"/>
            <a:ext cx="1222867" cy="1777352"/>
            <a:chOff x="1945498" y="2678680"/>
            <a:chExt cx="1029002" cy="1216586"/>
          </a:xfrm>
        </p:grpSpPr>
        <p:sp>
          <p:nvSpPr>
            <p:cNvPr id="303" name="Google Shape;303;p31"/>
            <p:cNvSpPr txBox="1"/>
            <p:nvPr/>
          </p:nvSpPr>
          <p:spPr>
            <a:xfrm>
              <a:off x="1945498" y="2856367"/>
              <a:ext cx="1029000" cy="10389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200" kern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NRMP Main Match (Residency Programs) Rank List due</a:t>
              </a:r>
              <a:endParaRPr sz="1200" ker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4" name="Google Shape;304;p31"/>
            <p:cNvSpPr txBox="1"/>
            <p:nvPr/>
          </p:nvSpPr>
          <p:spPr>
            <a:xfrm>
              <a:off x="1945500" y="2678680"/>
              <a:ext cx="1029000" cy="1641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933" b="1" kern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FEB 2023</a:t>
              </a:r>
              <a:endParaRPr sz="933" b="1"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05" name="Google Shape;305;p31"/>
          <p:cNvGrpSpPr/>
          <p:nvPr/>
        </p:nvGrpSpPr>
        <p:grpSpPr>
          <a:xfrm>
            <a:off x="7840192" y="3447965"/>
            <a:ext cx="1221123" cy="1781723"/>
            <a:chOff x="3062913" y="2678680"/>
            <a:chExt cx="1029036" cy="1336292"/>
          </a:xfrm>
        </p:grpSpPr>
        <p:sp>
          <p:nvSpPr>
            <p:cNvPr id="306" name="Google Shape;306;p31"/>
            <p:cNvSpPr txBox="1"/>
            <p:nvPr/>
          </p:nvSpPr>
          <p:spPr>
            <a:xfrm>
              <a:off x="3062913" y="2856372"/>
              <a:ext cx="1029000" cy="115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200" kern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NRMP Main Match (Residency Programs) day </a:t>
              </a:r>
              <a:endParaRPr sz="1200" ker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7" name="Google Shape;307;p31"/>
            <p:cNvSpPr txBox="1"/>
            <p:nvPr/>
          </p:nvSpPr>
          <p:spPr>
            <a:xfrm>
              <a:off x="3062949" y="2678680"/>
              <a:ext cx="1029000" cy="1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933" b="1" kern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MAR 2023</a:t>
              </a:r>
              <a:endParaRPr sz="933" b="1"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08" name="Google Shape;308;p31"/>
          <p:cNvGrpSpPr/>
          <p:nvPr/>
        </p:nvGrpSpPr>
        <p:grpSpPr>
          <a:xfrm>
            <a:off x="9136068" y="3458567"/>
            <a:ext cx="1221088" cy="1776603"/>
            <a:chOff x="3334490" y="2597249"/>
            <a:chExt cx="1029007" cy="1232725"/>
          </a:xfrm>
        </p:grpSpPr>
        <p:sp>
          <p:nvSpPr>
            <p:cNvPr id="309" name="Google Shape;309;p31"/>
            <p:cNvSpPr txBox="1"/>
            <p:nvPr/>
          </p:nvSpPr>
          <p:spPr>
            <a:xfrm>
              <a:off x="3334490" y="2781473"/>
              <a:ext cx="1029000" cy="1048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200" kern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Post match adjustments if program did not fill</a:t>
              </a:r>
              <a:endParaRPr sz="1200" ker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0" name="Google Shape;310;p31"/>
            <p:cNvSpPr txBox="1"/>
            <p:nvPr/>
          </p:nvSpPr>
          <p:spPr>
            <a:xfrm>
              <a:off x="3334497" y="2597249"/>
              <a:ext cx="1029000" cy="1641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933" b="1" kern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APR 2023</a:t>
              </a:r>
              <a:endParaRPr sz="933" b="1"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11" name="Google Shape;311;p31"/>
          <p:cNvGrpSpPr/>
          <p:nvPr/>
        </p:nvGrpSpPr>
        <p:grpSpPr>
          <a:xfrm>
            <a:off x="10431940" y="3471499"/>
            <a:ext cx="1222867" cy="1734640"/>
            <a:chOff x="828050" y="2678680"/>
            <a:chExt cx="1029002" cy="1300980"/>
          </a:xfrm>
        </p:grpSpPr>
        <p:sp>
          <p:nvSpPr>
            <p:cNvPr id="312" name="Google Shape;312;p31"/>
            <p:cNvSpPr txBox="1"/>
            <p:nvPr/>
          </p:nvSpPr>
          <p:spPr>
            <a:xfrm>
              <a:off x="828050" y="2856461"/>
              <a:ext cx="1029000" cy="1123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200" kern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FTE Subcommittee needs to know if you are going to a new site following academic year (2025-26)</a:t>
              </a:r>
              <a:endParaRPr sz="1200" ker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3" name="Google Shape;313;p31"/>
            <p:cNvSpPr txBox="1"/>
            <p:nvPr/>
          </p:nvSpPr>
          <p:spPr>
            <a:xfrm>
              <a:off x="828052" y="2678680"/>
              <a:ext cx="1029000" cy="164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933" b="1" kern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         MAY 2023</a:t>
              </a:r>
              <a:endParaRPr sz="933" b="1"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14" name="Google Shape;314;p31"/>
          <p:cNvGrpSpPr/>
          <p:nvPr/>
        </p:nvGrpSpPr>
        <p:grpSpPr>
          <a:xfrm>
            <a:off x="2530531" y="2539106"/>
            <a:ext cx="7807172" cy="899653"/>
            <a:chOff x="4237603" y="2244507"/>
            <a:chExt cx="1141800" cy="1419011"/>
          </a:xfrm>
        </p:grpSpPr>
        <p:sp>
          <p:nvSpPr>
            <p:cNvPr id="315" name="Google Shape;315;p31"/>
            <p:cNvSpPr txBox="1"/>
            <p:nvPr/>
          </p:nvSpPr>
          <p:spPr>
            <a:xfrm>
              <a:off x="4237603" y="2657918"/>
              <a:ext cx="1141800" cy="100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200" kern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FTE Oversight Committee meets on 4th Tuesday  of each month at 2:00 PM</a:t>
              </a:r>
              <a:endParaRPr sz="1200" ker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defTabSz="1219170">
                <a:buClr>
                  <a:srgbClr val="000000"/>
                </a:buClr>
              </a:pPr>
              <a:r>
                <a:rPr lang="en" sz="1200" kern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Program requests need to have package of information submitted via Qualtrics two weeks prior to their scheduled presentation</a:t>
              </a:r>
              <a:endParaRPr sz="1200" ker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6" name="Google Shape;316;p31"/>
            <p:cNvSpPr txBox="1"/>
            <p:nvPr/>
          </p:nvSpPr>
          <p:spPr>
            <a:xfrm>
              <a:off x="4237603" y="2244507"/>
              <a:ext cx="1141800" cy="41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585" defTabSz="1219170">
                <a:buClr>
                  <a:srgbClr val="000000"/>
                </a:buClr>
              </a:pPr>
              <a:r>
                <a:rPr lang="en" sz="933" b="1" kern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MAY 2022- APR 2023</a:t>
              </a:r>
              <a:endParaRPr sz="933" b="1"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17" name="Google Shape;317;p31"/>
          <p:cNvSpPr txBox="1"/>
          <p:nvPr/>
        </p:nvSpPr>
        <p:spPr>
          <a:xfrm>
            <a:off x="6531056" y="5264172"/>
            <a:ext cx="1222800" cy="14976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00" ker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Last date to request complement for AY 2024-25</a:t>
            </a:r>
            <a:endParaRPr sz="1200" kern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" name="Google Shape;318;p31"/>
          <p:cNvSpPr txBox="1"/>
          <p:nvPr/>
        </p:nvSpPr>
        <p:spPr>
          <a:xfrm>
            <a:off x="9237667" y="5254167"/>
            <a:ext cx="1203600" cy="151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00" ker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Last date to request program changes (no complement changes) for AY 2024-25</a:t>
            </a:r>
            <a:endParaRPr sz="1200" kern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p31"/>
          <p:cNvSpPr txBox="1"/>
          <p:nvPr/>
        </p:nvSpPr>
        <p:spPr>
          <a:xfrm>
            <a:off x="2413433" y="6097500"/>
            <a:ext cx="3249600" cy="54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0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Fellowship Programs must know budget from hospitals so they can adjust NRMP quota</a:t>
            </a:r>
            <a:endParaRPr sz="120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" name="Google Shape;320;p31"/>
          <p:cNvSpPr txBox="1"/>
          <p:nvPr/>
        </p:nvSpPr>
        <p:spPr>
          <a:xfrm>
            <a:off x="0" y="630301"/>
            <a:ext cx="121920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667" b="1" kern="0">
                <a:solidFill>
                  <a:srgbClr val="FF0000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Status: 2023-24 - New FTE Deadline February 2022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878028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Lato</vt:lpstr>
      <vt:lpstr>Raleway</vt:lpstr>
      <vt:lpstr>Streamline</vt:lpstr>
      <vt:lpstr>FTE Budget Request Timeline FY23-24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FTE Budget Request Timeline FY23-24</dc:title>
  <dc:creator>Charleana Primeaux</dc:creator>
  <cp:lastModifiedBy>Charleana Primeaux</cp:lastModifiedBy>
  <cp:revision>1</cp:revision>
  <dcterms:created xsi:type="dcterms:W3CDTF">2022-01-10T21:39:38Z</dcterms:created>
  <dcterms:modified xsi:type="dcterms:W3CDTF">2022-01-10T21:40:20Z</dcterms:modified>
</cp:coreProperties>
</file>