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16459200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iIE07TfJQtPsuxAZjDnar/sUT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58D9AF-2700-425E-990F-D297964EC63E}">
  <a:tblStyle styleId="{4C58D9AF-2700-425E-990F-D297964EC63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465F23F-9850-46CE-9A21-0AD88A4688C7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004E8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004E8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50" y="366"/>
      </p:cViewPr>
      <p:guideLst>
        <p:guide orient="horz" pos="518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275" y="692150"/>
            <a:ext cx="69278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8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4113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692150"/>
            <a:ext cx="69278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35038" y="4387850"/>
            <a:ext cx="5140325" cy="41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263775" y="876300"/>
            <a:ext cx="28390849" cy="318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263775" y="4381500"/>
            <a:ext cx="28390849" cy="1044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63775" y="876300"/>
            <a:ext cx="28390849" cy="318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1237913" y="-4592637"/>
            <a:ext cx="10442575" cy="283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0132039" y="4301491"/>
            <a:ext cx="13948411" cy="709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730240" y="-2590799"/>
            <a:ext cx="13948411" cy="2088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4114800" y="2693671"/>
            <a:ext cx="24688800" cy="573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4114800" y="8644891"/>
            <a:ext cx="24688800" cy="3973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45995" y="4103372"/>
            <a:ext cx="28392119" cy="6846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45995" y="11014712"/>
            <a:ext cx="28392119" cy="360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3840"/>
              <a:buNone/>
              <a:defRPr sz="38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63775" y="876300"/>
            <a:ext cx="28390849" cy="318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63140" y="4381500"/>
            <a:ext cx="13990321" cy="1044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664941" y="4381500"/>
            <a:ext cx="13990321" cy="1044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67428" y="876301"/>
            <a:ext cx="28392119" cy="318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67429" y="4034791"/>
            <a:ext cx="13926025" cy="1977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3pPr>
            <a:lvl4pPr marL="1828800" lvl="3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4pPr>
            <a:lvl5pPr marL="2286000" lvl="4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5pPr>
            <a:lvl6pPr marL="2743200" lvl="5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6pPr>
            <a:lvl7pPr marL="3200400" lvl="6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8pPr>
            <a:lvl9pPr marL="4114800" lvl="8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67429" y="6012180"/>
            <a:ext cx="13926025" cy="884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664941" y="4034791"/>
            <a:ext cx="13994608" cy="1977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3pPr>
            <a:lvl4pPr marL="1828800" lvl="3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4pPr>
            <a:lvl5pPr marL="2286000" lvl="4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5pPr>
            <a:lvl6pPr marL="2743200" lvl="5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6pPr>
            <a:lvl7pPr marL="3200400" lvl="6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8pPr>
            <a:lvl9pPr marL="4114800" lvl="8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664941" y="6012180"/>
            <a:ext cx="13994608" cy="884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63775" y="876300"/>
            <a:ext cx="28390849" cy="318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8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3994608" y="2369821"/>
            <a:ext cx="16664939" cy="116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71628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Char char="•"/>
              <a:defRPr sz="7680"/>
            </a:lvl1pPr>
            <a:lvl2pPr marL="914400" lvl="1" indent="-6553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720"/>
              <a:buChar char="•"/>
              <a:defRPr sz="6719"/>
            </a:lvl2pPr>
            <a:lvl3pPr marL="1371600" lvl="2" indent="-59436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760"/>
              <a:buChar char="•"/>
              <a:defRPr sz="5760"/>
            </a:lvl3pPr>
            <a:lvl4pPr marL="1828800" lvl="3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4pPr>
            <a:lvl5pPr marL="2286000" lvl="4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5pPr>
            <a:lvl6pPr marL="2743200" lvl="5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6pPr>
            <a:lvl7pPr marL="3200400" lvl="6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7pPr>
            <a:lvl8pPr marL="3657600" lvl="7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8pPr>
            <a:lvl9pPr marL="4114800" lvl="8" indent="-533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267429" y="4937760"/>
            <a:ext cx="10617040" cy="914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2pPr>
            <a:lvl3pPr marL="1371600" lvl="2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880"/>
            </a:lvl3pPr>
            <a:lvl4pPr marL="1828800" lvl="3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marL="2286000" lvl="4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marL="2743200" lvl="5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marL="3200400" lvl="6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marL="4114800" lvl="8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8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994608" y="2369821"/>
            <a:ext cx="16664939" cy="116967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67429" y="4937760"/>
            <a:ext cx="10617040" cy="914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2pPr>
            <a:lvl3pPr marL="1371600" lvl="2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880"/>
            </a:lvl3pPr>
            <a:lvl4pPr marL="1828800" lvl="3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marL="2286000" lvl="4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marL="2743200" lvl="5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marL="3200400" lvl="6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marL="4114800" lvl="8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63775" y="876300"/>
            <a:ext cx="28390849" cy="318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63775" y="4381500"/>
            <a:ext cx="28390849" cy="1044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5405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•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90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016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016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029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029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029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029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63775" y="15255875"/>
            <a:ext cx="740568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8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904538" y="15255875"/>
            <a:ext cx="1110932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8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48938" y="15255875"/>
            <a:ext cx="7405687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l="25443" r="8658"/>
          <a:stretch/>
        </p:blipFill>
        <p:spPr>
          <a:xfrm>
            <a:off x="19424512" y="4167338"/>
            <a:ext cx="6436475" cy="8124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l="25160" r="16653" b="2638"/>
          <a:stretch/>
        </p:blipFill>
        <p:spPr>
          <a:xfrm>
            <a:off x="13709088" y="4368038"/>
            <a:ext cx="5524148" cy="77231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925888" y="171450"/>
            <a:ext cx="23842662" cy="2552700"/>
          </a:xfrm>
          <a:prstGeom prst="rect">
            <a:avLst/>
          </a:prstGeom>
          <a:solidFill>
            <a:srgbClr val="004E8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970600" y="388875"/>
            <a:ext cx="24054900" cy="23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0625" bIns="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Aren’t The Doctor I Saw Last Time: Improving Resident-Patient Continuity in an EM-IM Resident Clinic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Zachary Davidson, MD</a:t>
            </a:r>
            <a:r>
              <a:rPr lang="en-US" sz="3200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Travis Olives, MD</a:t>
            </a:r>
            <a:r>
              <a:rPr lang="en-US" sz="3200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Hennepin Healthcare</a:t>
            </a:r>
            <a:r>
              <a:rPr lang="en-US" sz="32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Minneapolis, Minnesota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0"/>
            <a:ext cx="647700" cy="289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2270700" y="0"/>
            <a:ext cx="647700" cy="289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5" name="Google Shape;95;p1"/>
          <p:cNvGraphicFramePr/>
          <p:nvPr/>
        </p:nvGraphicFramePr>
        <p:xfrm>
          <a:off x="647700" y="3244850"/>
          <a:ext cx="12129300" cy="4454752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121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Quality Issue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52B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00">
                <a:tc>
                  <a:txBody>
                    <a:bodyPr/>
                    <a:lstStyle/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Improving resident clinic continuity remains a challenge, however increased continuity (patients seeing the same provider each visit) is associated with increased physician and patient satisfaction</a:t>
                      </a:r>
                      <a:r>
                        <a:rPr lang="en-US" sz="260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1, 2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Our aim was to increase continuity with patients and their assigned resident PCP in the EM-IM program at Hennepin Healthcare by 40%.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Arial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For the purposes of our analysis, the same set of 6 residents was followed, as PGY5 residents do not have outpatient clinic in our program 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6" name="Google Shape;96;p1"/>
          <p:cNvGraphicFramePr/>
          <p:nvPr/>
        </p:nvGraphicFramePr>
        <p:xfrm>
          <a:off x="26186850" y="7505750"/>
          <a:ext cx="5981700" cy="4813902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598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Maintenance</a:t>
                      </a:r>
                      <a:endParaRPr sz="1400" u="none" strike="noStrike" cap="none"/>
                    </a:p>
                  </a:txBody>
                  <a:tcPr marL="91425" marR="91425" marT="45725" marB="45725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250">
                <a:tc>
                  <a:txBody>
                    <a:bodyPr/>
                    <a:lstStyle/>
                    <a:p>
                      <a:pPr marL="457200" lvl="0" indent="-381000"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Continued communication between program and scheduling staff continues to be helpful</a:t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810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Promoting patients scheduling their own appointments and exercising accountability for patients to call to cancel if they cannot make an upcoming appointment are future opportunities</a:t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7" name="Google Shape;97;p1"/>
          <p:cNvGraphicFramePr/>
          <p:nvPr/>
        </p:nvGraphicFramePr>
        <p:xfrm>
          <a:off x="13066500" y="3244838"/>
          <a:ext cx="12830850" cy="12990400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128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Effects of Change</a:t>
                      </a:r>
                      <a:endParaRPr sz="4300" u="none" strike="noStrike" cap="none"/>
                    </a:p>
                  </a:txBody>
                  <a:tcPr marL="91425" marR="91425" marT="45700" marB="4570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425">
                <a:tc>
                  <a:txBody>
                    <a:bodyPr/>
                    <a:lstStyle/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After a multi-faceted intervention promoting scheduling for assigned PCP patients on the same half day of clinic residents saw visits with their PCP patients increase by 44%, this effect was most pronounced in more junior residents (PGY2-3) who averaged a 58% increase in visits with their continuity patients. 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We will note that a confounder may be that the total number of visits across residents also increased overall, primarily in the junior (PGY2-3) residents. Continuity remained low for PGY4 residents.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314650" y="433388"/>
            <a:ext cx="3446463" cy="23717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1"/>
          <p:cNvGraphicFramePr/>
          <p:nvPr/>
        </p:nvGraphicFramePr>
        <p:xfrm>
          <a:off x="546900" y="10395825"/>
          <a:ext cx="12230100" cy="5839425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1223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7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Test of Change</a:t>
                      </a:r>
                      <a:endParaRPr sz="4300" u="none" strike="noStrike" cap="none"/>
                    </a:p>
                  </a:txBody>
                  <a:tcPr marL="91425" marR="91425" marT="45700" marB="4570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2175">
                <a:tc>
                  <a:txBody>
                    <a:bodyPr/>
                    <a:lstStyle/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Meeting with the clinic medical director and clinic schedulers to discuss improving continuity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Schedulers prioritize EM-IM panel patients scheduled on same day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Arial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Met with residents to discuss project and promote ‘buy-in’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minute didactic given to junior residents on scheduling own patients in Epic ‘open slots’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Increased clinic visits for residents on outpatient and additional blocks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Arial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Residents pool clinic forms (MVNA, DME) and complete each-others when in clinic, contributing to team based care and collective ownership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0" name="Google Shape;100;p1"/>
          <p:cNvGraphicFramePr/>
          <p:nvPr/>
        </p:nvGraphicFramePr>
        <p:xfrm>
          <a:off x="26186850" y="3343550"/>
          <a:ext cx="5967425" cy="3989217"/>
        </p:xfrm>
        <a:graphic>
          <a:graphicData uri="http://schemas.openxmlformats.org/drawingml/2006/table">
            <a:tbl>
              <a:tblPr firstRow="1" bandRow="1">
                <a:noFill/>
                <a:tableStyleId>{6465F23F-9850-46CE-9A21-0AD88A4688C7}</a:tableStyleId>
              </a:tblPr>
              <a:tblGrid>
                <a:gridCol w="596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300"/>
                        <a:t>Lessons Learned</a:t>
                      </a:r>
                      <a:endParaRPr sz="4300" u="none" strike="noStrike" cap="none"/>
                    </a:p>
                  </a:txBody>
                  <a:tcPr marL="91425" marR="91425" marT="45725" marB="45725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50">
                <a:tc>
                  <a:txBody>
                    <a:bodyPr/>
                    <a:lstStyle/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Resident EPIC education on clinic open-slots, and promoting team based care were high-yield interventions to promote visit continuity</a:t>
                      </a:r>
                      <a:endParaRPr sz="26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Char char="•"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Continuity was lowest for PGY4 residents</a:t>
                      </a:r>
                      <a:endParaRPr sz="26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1" name="Google Shape;101;p1"/>
          <p:cNvGraphicFramePr/>
          <p:nvPr/>
        </p:nvGraphicFramePr>
        <p:xfrm>
          <a:off x="26186850" y="12495320"/>
          <a:ext cx="5981700" cy="3964832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598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References</a:t>
                      </a:r>
                      <a:endParaRPr sz="1400" u="none" strike="noStrike" cap="none"/>
                    </a:p>
                  </a:txBody>
                  <a:tcPr marL="91425" marR="91425" marT="45725" marB="45725" anchor="ctr">
                    <a:lnB w="9525" cap="flat" cmpd="sng">
                      <a:solidFill>
                        <a:srgbClr val="2121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250">
                <a:tc>
                  <a:txBody>
                    <a:bodyPr/>
                    <a:lstStyle/>
                    <a:p>
                      <a:pPr marL="457200" lvl="0" indent="-304800"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Saultz JW, Lochner J. Interpersonal continuity of care and care outcomes: a critical review. </a:t>
                      </a:r>
                      <a:r>
                        <a:rPr lang="en-US" sz="1200" i="1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Ann Fam Med</a:t>
                      </a:r>
                      <a:r>
                        <a:rPr lang="en-US" sz="12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 2005;3(2):159–166.). </a:t>
                      </a:r>
                      <a:endParaRPr sz="1200">
                        <a:highlight>
                          <a:srgbClr val="FFFFFF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04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Linzer M, Poplau S, Grossman E, Varkey A, Yale S, Williams E, Hicks L, Brown RL, Wallock J, Kohnhorst D, Barbouche M. A Cluster Randomized Trial of Interventions to Improve Work Conditions and Clinician Burnout in Primary Care: Results from the Healthy Work Place (HWP) Study. J Gen Intern Med. 2015 Aug;30(8):1105-11. doi: 10.1007/s11606-015-3235-4. Epub 2015 Feb 28. PMID: 25724571; PMCID: PMC4510236.</a:t>
                      </a:r>
                      <a:endParaRPr sz="1200">
                        <a:highlight>
                          <a:srgbClr val="FFFFFF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AutoNum type="arabicPeriod"/>
                      </a:pPr>
                      <a:r>
                        <a:rPr lang="en-US" sz="13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Srinivasan, Ranjini MD*; Sambatakos, Peter MD*; Lane, Mariellen MD*; Krishnan, Usha MD*; Weller, Rachel MD*; Flyer, Jonathan N. MD*,†; Robinson, Keith MD†; Glickstein, Julie MD*. Successful Increase of Outpatient Clinic Continuity in a Fellowship Quality Improvement Project. Pediatric Quality and Safety 5(3):p e306, May/June 2020. | DOI: 10.1097/pq9.0000000000000306 </a:t>
                      </a:r>
                      <a:endParaRPr sz="1300">
                        <a:highlight>
                          <a:srgbClr val="FFFFFF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25" marB="45725">
                    <a:lnL w="9525" cap="flat" cmpd="sng">
                      <a:solidFill>
                        <a:srgbClr val="21212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212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21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21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" name="Google Shape;102;p1"/>
          <p:cNvSpPr/>
          <p:nvPr/>
        </p:nvSpPr>
        <p:spPr>
          <a:xfrm>
            <a:off x="25060813" y="5237488"/>
            <a:ext cx="647700" cy="33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13666163" y="4193838"/>
            <a:ext cx="5610000" cy="13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20064525" y="4336725"/>
            <a:ext cx="54672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19310838" y="4187466"/>
            <a:ext cx="6586500" cy="115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9656825" y="4726163"/>
            <a:ext cx="62826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i="1">
                <a:latin typeface="Calibri"/>
                <a:ea typeface="Calibri"/>
                <a:cs typeface="Calibri"/>
                <a:sym typeface="Calibri"/>
              </a:rPr>
              <a:t>Between 9/15/21- 9/15/2022</a:t>
            </a:r>
            <a:endParaRPr sz="190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3154338" y="56292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PGY3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3154338" y="60736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PGY3’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3154338" y="65181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PGY2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3154338" y="69625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PGY2’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3154338" y="74070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PGY1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3154338" y="78514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PGY1’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8869500" y="54735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PGY4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8869500" y="591796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PGY4’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8869500" y="63624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PGY3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18869500" y="68511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PGY3’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18869500" y="7311675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PGY2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8869500" y="77643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PGY2'</a:t>
            </a:r>
            <a:endParaRPr b="1">
              <a:solidFill>
                <a:srgbClr val="00CA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13154338" y="84285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PGY3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13154338" y="88729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PGY3’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154338" y="93174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PGY2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154338" y="97618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PGY2’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13154338" y="1020633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PGY1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13154338" y="10650788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PGY1’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18869500" y="83632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PGY4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18869500" y="880766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PGY4’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18869500" y="92521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PGY3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18869500" y="969656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PGY3’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18869500" y="1014101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PGY2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18869500" y="10585463"/>
            <a:ext cx="64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PGY2’</a:t>
            </a:r>
            <a:endParaRPr b="1">
              <a:solidFill>
                <a:srgbClr val="FD226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13378950" y="12848000"/>
            <a:ext cx="5967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6B8EA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19114900" y="12147800"/>
            <a:ext cx="67461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"/>
          <p:cNvSpPr txBox="1"/>
          <p:nvPr/>
        </p:nvSpPr>
        <p:spPr>
          <a:xfrm>
            <a:off x="14252925" y="4764563"/>
            <a:ext cx="109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4" name="Google Shape;134;p1"/>
          <p:cNvGraphicFramePr/>
          <p:nvPr/>
        </p:nvGraphicFramePr>
        <p:xfrm>
          <a:off x="647700" y="7879563"/>
          <a:ext cx="12129300" cy="2371725"/>
        </p:xfrm>
        <a:graphic>
          <a:graphicData uri="http://schemas.openxmlformats.org/drawingml/2006/table">
            <a:tbl>
              <a:tblPr firstRow="1" bandRow="1">
                <a:noFill/>
                <a:tableStyleId>{4C58D9AF-2700-425E-990F-D297964EC63E}</a:tableStyleId>
              </a:tblPr>
              <a:tblGrid>
                <a:gridCol w="121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300"/>
                        <a:buFont typeface="Arial"/>
                        <a:buNone/>
                      </a:pPr>
                      <a:r>
                        <a:rPr lang="en-US" sz="4300"/>
                        <a:t>Improvement Measure</a:t>
                      </a:r>
                      <a:endParaRPr sz="4300" u="none" strike="noStrike" cap="none"/>
                    </a:p>
                  </a:txBody>
                  <a:tcPr marL="91425" marR="91425" marT="45700" marB="4570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925">
                <a:tc>
                  <a:txBody>
                    <a:bodyPr/>
                    <a:lstStyle/>
                    <a:p>
                      <a:pPr marL="457200" lvl="0" indent="-393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Char char="•"/>
                      </a:pPr>
                      <a:r>
                        <a:rPr lang="en-US" sz="2600">
                          <a:latin typeface="Arial"/>
                          <a:ea typeface="Arial"/>
                          <a:cs typeface="Arial"/>
                          <a:sym typeface="Arial"/>
                        </a:rPr>
                        <a:t>Number of clinic visits between EM-IM residents and their PCP patients (indicated in EPIC EMR)</a:t>
                      </a:r>
                      <a:endParaRPr sz="2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5" name="Google Shape;135;p1"/>
          <p:cNvSpPr txBox="1"/>
          <p:nvPr/>
        </p:nvSpPr>
        <p:spPr>
          <a:xfrm>
            <a:off x="15238075" y="4327650"/>
            <a:ext cx="2370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Pre-intervention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21780925" y="4327650"/>
            <a:ext cx="2537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Post-intervention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13329850" y="4726163"/>
            <a:ext cx="62826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i="1">
                <a:latin typeface="Calibri"/>
                <a:ea typeface="Calibri"/>
                <a:cs typeface="Calibri"/>
                <a:sym typeface="Calibri"/>
              </a:rPr>
              <a:t>Between 9/15/20- 9/15/2021</a:t>
            </a:r>
            <a:endParaRPr sz="190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18639225" y="12081475"/>
            <a:ext cx="65865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"/>
          <p:cNvSpPr txBox="1"/>
          <p:nvPr/>
        </p:nvSpPr>
        <p:spPr>
          <a:xfrm>
            <a:off x="14046600" y="12262875"/>
            <a:ext cx="109728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rgbClr val="92AABB"/>
                </a:solidFill>
                <a:latin typeface="Calibri"/>
                <a:ea typeface="Calibri"/>
                <a:cs typeface="Calibri"/>
                <a:sym typeface="Calibri"/>
              </a:rPr>
              <a:t>Number of Resident clinic visits with</a:t>
            </a: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1">
                <a:solidFill>
                  <a:srgbClr val="00CA8E"/>
                </a:solidFill>
                <a:latin typeface="Calibri"/>
                <a:ea typeface="Calibri"/>
                <a:cs typeface="Calibri"/>
                <a:sym typeface="Calibri"/>
              </a:rPr>
              <a:t>PCP</a:t>
            </a: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>
                <a:solidFill>
                  <a:srgbClr val="809DB0"/>
                </a:solidFill>
                <a:latin typeface="Calibri"/>
                <a:ea typeface="Calibri"/>
                <a:cs typeface="Calibri"/>
                <a:sym typeface="Calibri"/>
              </a:rPr>
              <a:t>patients and </a:t>
            </a:r>
            <a:r>
              <a:rPr lang="en-US" sz="2100" b="1">
                <a:solidFill>
                  <a:srgbClr val="FD226D"/>
                </a:solidFill>
                <a:latin typeface="Calibri"/>
                <a:ea typeface="Calibri"/>
                <a:cs typeface="Calibri"/>
                <a:sym typeface="Calibri"/>
              </a:rPr>
              <a:t>Non-PCP</a:t>
            </a: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>
                <a:solidFill>
                  <a:srgbClr val="7A9AAC"/>
                </a:solidFill>
                <a:latin typeface="Calibri"/>
                <a:ea typeface="Calibri"/>
                <a:cs typeface="Calibri"/>
                <a:sym typeface="Calibri"/>
              </a:rPr>
              <a:t>patients</a:t>
            </a:r>
            <a:endParaRPr sz="2100">
              <a:solidFill>
                <a:srgbClr val="7A9AA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004E83"/>
      </a:accent2>
      <a:accent3>
        <a:srgbClr val="73BC43"/>
      </a:accent3>
      <a:accent4>
        <a:srgbClr val="863694"/>
      </a:accent4>
      <a:accent5>
        <a:srgbClr val="0075BD"/>
      </a:accent5>
      <a:accent6>
        <a:srgbClr val="FBB673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Custom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Martel, MD</dc:creator>
  <cp:lastModifiedBy>Paris Fayerweather</cp:lastModifiedBy>
  <cp:revision>1</cp:revision>
  <dcterms:created xsi:type="dcterms:W3CDTF">2011-05-21T15:55:40Z</dcterms:created>
  <dcterms:modified xsi:type="dcterms:W3CDTF">2023-05-23T18:38:39Z</dcterms:modified>
</cp:coreProperties>
</file>