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9"/>
  </p:notesMasterIdLst>
  <p:sldIdLst>
    <p:sldId id="257" r:id="rId2"/>
    <p:sldId id="259" r:id="rId3"/>
    <p:sldId id="260" r:id="rId4"/>
    <p:sldId id="265" r:id="rId5"/>
    <p:sldId id="266" r:id="rId6"/>
    <p:sldId id="262" r:id="rId7"/>
    <p:sldId id="264" r:id="rId8"/>
    <p:sldId id="267" r:id="rId9"/>
    <p:sldId id="268" r:id="rId10"/>
    <p:sldId id="284" r:id="rId11"/>
    <p:sldId id="276" r:id="rId12"/>
    <p:sldId id="278" r:id="rId13"/>
    <p:sldId id="280" r:id="rId14"/>
    <p:sldId id="281" r:id="rId15"/>
    <p:sldId id="282" r:id="rId16"/>
    <p:sldId id="283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00" autoAdjust="0"/>
  </p:normalViewPr>
  <p:slideViewPr>
    <p:cSldViewPr snapToGrid="0" snapToObjects="1"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0359-3382-4A44-9F5A-5F887FE1B806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910AC-52F8-6848-8F36-BA164F2A0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89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  <a:p>
            <a:r>
              <a:rPr lang="en-US" dirty="0" smtClean="0"/>
              <a:t>Thank panel</a:t>
            </a:r>
          </a:p>
          <a:p>
            <a:r>
              <a:rPr lang="en-US" dirty="0" smtClean="0"/>
              <a:t>I</a:t>
            </a:r>
            <a:r>
              <a:rPr lang="en-US" baseline="0" dirty="0" smtClean="0"/>
              <a:t> am the Ortho</a:t>
            </a:r>
            <a:r>
              <a:rPr lang="is-IS" baseline="0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14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work at the University of Minnesota since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50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Marketing of Driven to Discover</a:t>
            </a:r>
          </a:p>
          <a:p>
            <a:r>
              <a:rPr lang="en-US" dirty="0" smtClean="0"/>
              <a:t>Energizing </a:t>
            </a:r>
          </a:p>
          <a:p>
            <a:r>
              <a:rPr lang="en-US" dirty="0" smtClean="0"/>
              <a:t>Motivational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62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Accountability not just for me,</a:t>
            </a:r>
            <a:r>
              <a:rPr lang="en-US" baseline="0" dirty="0" smtClean="0"/>
              <a:t> but in order to discover, I need to be supported.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280CF-7D27-B84B-9F78-442588330C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8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came in 2008</a:t>
            </a:r>
          </a:p>
          <a:p>
            <a:r>
              <a:rPr lang="en-US" baseline="0" dirty="0" smtClean="0"/>
              <a:t>The conference today did not exist back then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0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department invested in me</a:t>
            </a:r>
          </a:p>
          <a:p>
            <a:r>
              <a:rPr lang="en-US" baseline="0" dirty="0" smtClean="0"/>
              <a:t>ARCOS 2002 – one of the more established specialty group</a:t>
            </a:r>
          </a:p>
          <a:p>
            <a:r>
              <a:rPr lang="en-US" baseline="0" dirty="0" smtClean="0"/>
              <a:t>Kathy </a:t>
            </a:r>
            <a:r>
              <a:rPr lang="en-US" baseline="0" dirty="0" err="1" smtClean="0"/>
              <a:t>Mainhart</a:t>
            </a:r>
            <a:r>
              <a:rPr lang="en-US" baseline="0" dirty="0" smtClean="0"/>
              <a:t> formerly OSD Johns Hopkins</a:t>
            </a:r>
          </a:p>
          <a:p>
            <a:r>
              <a:rPr lang="en-US" baseline="0" dirty="0" smtClean="0"/>
              <a:t>Involved in 2011 survey </a:t>
            </a:r>
            <a:r>
              <a:rPr lang="en-US" baseline="0" dirty="0" err="1" smtClean="0"/>
              <a:t>Ped</a:t>
            </a:r>
            <a:r>
              <a:rPr lang="en-US" baseline="0" dirty="0" smtClean="0"/>
              <a:t>/Ortho</a:t>
            </a:r>
          </a:p>
          <a:p>
            <a:r>
              <a:rPr lang="en-US" baseline="0" dirty="0" smtClean="0"/>
              <a:t>Job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Career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coordinators take</a:t>
            </a:r>
            <a:r>
              <a:rPr lang="en-US" baseline="0" dirty="0" smtClean="0"/>
              <a:t> a long term perspective with position?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made them feel</a:t>
            </a:r>
            <a:r>
              <a:rPr lang="en-US" baseline="0" dirty="0" smtClean="0"/>
              <a:t> </a:t>
            </a:r>
            <a:r>
              <a:rPr lang="en-US" dirty="0" smtClean="0"/>
              <a:t>a position was more of a job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2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Exceptional advocate, founder of TAGME</a:t>
            </a:r>
          </a:p>
          <a:p>
            <a:r>
              <a:rPr lang="en-US" dirty="0" smtClean="0"/>
              <a:t>Made</a:t>
            </a:r>
            <a:r>
              <a:rPr lang="en-US" baseline="0" dirty="0" smtClean="0"/>
              <a:t> career – presented, published, retired</a:t>
            </a:r>
          </a:p>
          <a:p>
            <a:r>
              <a:rPr lang="en-US" baseline="0" dirty="0" smtClean="0"/>
              <a:t>My few minutes here are based on her message about professional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3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to own your own</a:t>
            </a:r>
          </a:p>
          <a:p>
            <a:r>
              <a:rPr lang="en-US" dirty="0" smtClean="0"/>
              <a:t>No one else is going to give it to you</a:t>
            </a:r>
          </a:p>
          <a:p>
            <a:r>
              <a:rPr lang="en-US" dirty="0" smtClean="0"/>
              <a:t>It’s all up to you Baby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06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/ Advancement</a:t>
            </a:r>
          </a:p>
          <a:p>
            <a:r>
              <a:rPr lang="en-US" dirty="0" smtClean="0"/>
              <a:t>Young</a:t>
            </a:r>
            <a:r>
              <a:rPr lang="en-US" baseline="0" dirty="0" smtClean="0"/>
              <a:t> coordinator, learning, becoming more proficient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07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Factors that shape how we balance personal with professional</a:t>
            </a:r>
          </a:p>
          <a:p>
            <a:r>
              <a:rPr lang="en-US" dirty="0" smtClean="0"/>
              <a:t>No one is the same; influenced differently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910AC-52F8-6848-8F36-BA164F2A00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3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7CF9-0DF6-6F4B-89F7-507C8A3A3C7B}" type="datetimeFigureOut">
              <a:rPr lang="en-US" smtClean="0"/>
              <a:t>9/14/2016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8D681-D67B-994B-B478-74208C37E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18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Own </a:t>
            </a:r>
            <a:r>
              <a:rPr lang="en-US" sz="6000" dirty="0"/>
              <a:t>O</a:t>
            </a:r>
            <a:r>
              <a:rPr lang="en-US" sz="6000" dirty="0" smtClean="0"/>
              <a:t>ur Own</a:t>
            </a:r>
            <a:endParaRPr lang="en-US" sz="6000" dirty="0"/>
          </a:p>
        </p:txBody>
      </p:sp>
      <p:pic>
        <p:nvPicPr>
          <p:cNvPr id="3" name="Picture 2" descr="14322783_10103183581229568_1965829292323695214_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6"/>
          <a:stretch/>
        </p:blipFill>
        <p:spPr>
          <a:xfrm>
            <a:off x="254000" y="1314848"/>
            <a:ext cx="8613642" cy="5249819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41059" y="6110941"/>
            <a:ext cx="532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Orthopaedic Surgery Residents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Class of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4 tal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0" y="0"/>
            <a:ext cx="9189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sol-RGB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599"/>
            <a:ext cx="2463639" cy="12801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1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r="5685" b="8156"/>
          <a:stretch/>
        </p:blipFill>
        <p:spPr>
          <a:xfrm>
            <a:off x="228600" y="685800"/>
            <a:ext cx="8602087" cy="5943600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wordHdr-mktgObj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76200"/>
            <a:ext cx="438912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400800" y="6172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of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Hdr-mktgObj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2895600"/>
            <a:ext cx="4389120" cy="914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Accountability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Compact between me and the University</a:t>
            </a:r>
          </a:p>
          <a:p>
            <a:r>
              <a:rPr lang="en-US" dirty="0" smtClean="0"/>
              <a:t>University expects from me</a:t>
            </a:r>
          </a:p>
          <a:p>
            <a:r>
              <a:rPr lang="en-US" dirty="0" smtClean="0"/>
              <a:t>I expect the University </a:t>
            </a:r>
            <a:r>
              <a:rPr lang="en-US" sz="2400" dirty="0" smtClean="0"/>
              <a:t>to allow me to challenge, develop, and excel professionally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72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2595" y="408372"/>
            <a:ext cx="7126605" cy="1039427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am I worth?</a:t>
            </a:r>
            <a:endParaRPr lang="en-US" sz="3600" dirty="0"/>
          </a:p>
        </p:txBody>
      </p:sp>
      <p:sp>
        <p:nvSpPr>
          <p:cNvPr id="6" name="Quad Arrow Callout 5"/>
          <p:cNvSpPr>
            <a:spLocks noChangeAspect="1"/>
          </p:cNvSpPr>
          <p:nvPr/>
        </p:nvSpPr>
        <p:spPr>
          <a:xfrm>
            <a:off x="6690360" y="2042160"/>
            <a:ext cx="1463040" cy="146304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sol-RGB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" y="517525"/>
            <a:ext cx="1407795" cy="777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43200" y="1959429"/>
            <a:ext cx="388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LEAN IN </a:t>
            </a:r>
            <a:r>
              <a:rPr lang="en-US" sz="2800" dirty="0" smtClean="0"/>
              <a:t>movement</a:t>
            </a:r>
          </a:p>
          <a:p>
            <a:r>
              <a:rPr lang="en-US" sz="2800" dirty="0" smtClean="0"/>
              <a:t>Sheryl </a:t>
            </a:r>
            <a:r>
              <a:rPr lang="en-US" sz="2800" dirty="0" err="1" smtClean="0"/>
              <a:t>Stanberg</a:t>
            </a:r>
            <a:endParaRPr lang="en-US" sz="2800" dirty="0"/>
          </a:p>
        </p:txBody>
      </p:sp>
      <p:pic>
        <p:nvPicPr>
          <p:cNvPr id="11266" name="Picture 2" descr="https://lh3.googleusercontent.com/-DjdItE-OCfc/AAAAAAAAAAI/AAAAAAAAAAA/w4nqq2qJwsc/s0-c-k-no-ns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66" y="1866899"/>
            <a:ext cx="2219325" cy="2209801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766" y="4343400"/>
            <a:ext cx="596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Find advocates for my own professional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Become a stronger advocate for myself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Establish “protected time”</a:t>
            </a:r>
          </a:p>
        </p:txBody>
      </p:sp>
      <p:pic>
        <p:nvPicPr>
          <p:cNvPr id="9" name="Picture 8" descr="wordHdr-mktgObj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0" t="41666" r="4842"/>
          <a:stretch/>
        </p:blipFill>
        <p:spPr bwMode="auto">
          <a:xfrm>
            <a:off x="495164" y="5638800"/>
            <a:ext cx="2859405" cy="533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54569" y="5726668"/>
            <a:ext cx="533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=</a:t>
            </a:r>
            <a:r>
              <a:rPr lang="en-US" dirty="0" smtClean="0"/>
              <a:t> I will do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038600" y="2498038"/>
            <a:ext cx="381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IMG_142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038600"/>
            <a:ext cx="3231006" cy="242316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715000" y="603146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Professor on train to </a:t>
            </a:r>
            <a:r>
              <a:rPr lang="en-US" dirty="0" err="1" smtClean="0">
                <a:solidFill>
                  <a:srgbClr val="FFFFFF"/>
                </a:solidFill>
              </a:rPr>
              <a:t>Orchha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1" y="408372"/>
            <a:ext cx="8534400" cy="1039427"/>
          </a:xfrm>
        </p:spPr>
        <p:txBody>
          <a:bodyPr>
            <a:noAutofit/>
          </a:bodyPr>
          <a:lstStyle/>
          <a:p>
            <a:r>
              <a:rPr lang="en-US" sz="3600" dirty="0" smtClean="0"/>
              <a:t>Opportunity for growth</a:t>
            </a:r>
            <a:endParaRPr lang="en-US" sz="3600" dirty="0"/>
          </a:p>
        </p:txBody>
      </p:sp>
      <p:sp>
        <p:nvSpPr>
          <p:cNvPr id="6" name="Quad Arrow Callout 5"/>
          <p:cNvSpPr>
            <a:spLocks noChangeAspect="1"/>
          </p:cNvSpPr>
          <p:nvPr/>
        </p:nvSpPr>
        <p:spPr>
          <a:xfrm>
            <a:off x="3379188" y="2467581"/>
            <a:ext cx="2470179" cy="2470179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76323" y="3371280"/>
            <a:ext cx="147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Professional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Conversations</a:t>
            </a:r>
            <a:endParaRPr lang="en-US" dirty="0"/>
          </a:p>
        </p:txBody>
      </p:sp>
      <p:pic>
        <p:nvPicPr>
          <p:cNvPr id="3" name="Picture 2" descr="P10006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8" y="1433599"/>
            <a:ext cx="8486588" cy="4769462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70818" y="6275296"/>
            <a:ext cx="427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ARCOS Annual Meeting, San Francisco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9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2822"/>
            <a:ext cx="8229600" cy="1143000"/>
          </a:xfrm>
        </p:spPr>
        <p:txBody>
          <a:bodyPr/>
          <a:lstStyle/>
          <a:p>
            <a:r>
              <a:rPr lang="en-US" dirty="0" smtClean="0"/>
              <a:t>Possible Talking Points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2359"/>
            <a:ext cx="4040188" cy="639762"/>
          </a:xfrm>
        </p:spPr>
        <p:txBody>
          <a:bodyPr/>
          <a:lstStyle/>
          <a:p>
            <a:r>
              <a:rPr lang="en-US" dirty="0" smtClean="0"/>
              <a:t>Your CV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74558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How can your CV best represent you, and what could you do to enhance/beef up your CV?</a:t>
            </a:r>
          </a:p>
          <a:p>
            <a:r>
              <a:rPr lang="en-US" dirty="0"/>
              <a:t>If your CV were your promotional manager, would you hire it or fire it for defamation of character? How well does it represent you?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72988"/>
            <a:ext cx="4041775" cy="639762"/>
          </a:xfrm>
        </p:spPr>
        <p:txBody>
          <a:bodyPr/>
          <a:lstStyle/>
          <a:p>
            <a:r>
              <a:rPr lang="en-US" dirty="0" smtClean="0"/>
              <a:t>Owning Your Own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4794"/>
            <a:ext cx="4041775" cy="3951288"/>
          </a:xfrm>
        </p:spPr>
        <p:txBody>
          <a:bodyPr>
            <a:noAutofit/>
          </a:bodyPr>
          <a:lstStyle/>
          <a:p>
            <a:r>
              <a:rPr lang="en-US" dirty="0" smtClean="0"/>
              <a:t>What potential do you have for horizontal and/or vertical growth?</a:t>
            </a:r>
          </a:p>
          <a:p>
            <a:r>
              <a:rPr lang="en-US" dirty="0" smtClean="0"/>
              <a:t>How does balancing your personal and professional affect your current position?</a:t>
            </a:r>
          </a:p>
          <a:p>
            <a:r>
              <a:rPr lang="en-US" dirty="0" smtClean="0"/>
              <a:t>What is a way you have been able to advocate for yourself?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714407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resources </a:t>
            </a:r>
            <a:r>
              <a:rPr lang="en-US" sz="2400" dirty="0" smtClean="0"/>
              <a:t>can you access to enhance </a:t>
            </a:r>
            <a:r>
              <a:rPr lang="en-US" sz="2400" dirty="0"/>
              <a:t>your professional development?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64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GME </a:t>
            </a:r>
            <a:r>
              <a:rPr lang="en-US" dirty="0" smtClean="0"/>
              <a:t>Coordinator/</a:t>
            </a:r>
            <a:r>
              <a:rPr lang="en-US" dirty="0"/>
              <a:t>administrator: </a:t>
            </a:r>
            <a:br>
              <a:rPr lang="en-US" dirty="0"/>
            </a:br>
            <a:r>
              <a:rPr lang="en-US" dirty="0"/>
              <a:t>is it a bird, a plane, a job or a career?</a:t>
            </a:r>
          </a:p>
        </p:txBody>
      </p:sp>
    </p:spTree>
    <p:extLst>
      <p:ext uri="{BB962C8B-B14F-4D97-AF65-F5344CB8AC3E}">
        <p14:creationId xmlns:p14="http://schemas.microsoft.com/office/powerpoint/2010/main" val="11160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176" y="292682"/>
            <a:ext cx="8710706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Kathy </a:t>
            </a:r>
            <a:r>
              <a:rPr lang="en-US" dirty="0" smtClean="0"/>
              <a:t>(Miller)</a:t>
            </a:r>
            <a:r>
              <a:rPr lang="en-US" dirty="0" err="1" smtClean="0"/>
              <a:t>Mainhart</a:t>
            </a:r>
            <a:r>
              <a:rPr lang="en-US" dirty="0" smtClean="0"/>
              <a:t>  , </a:t>
            </a:r>
            <a:r>
              <a:rPr lang="en-US" dirty="0"/>
              <a:t>B.S., </a:t>
            </a:r>
            <a:r>
              <a:rPr lang="en-US" dirty="0" smtClean="0"/>
              <a:t>C</a:t>
            </a:r>
            <a:r>
              <a:rPr lang="en-US" dirty="0"/>
              <a:t>-TAGME, </a:t>
            </a:r>
            <a:r>
              <a:rPr lang="en-US" dirty="0" smtClean="0"/>
              <a:t> Johns </a:t>
            </a:r>
            <a:r>
              <a:rPr lang="en-US" dirty="0"/>
              <a:t>Hopkins </a:t>
            </a:r>
            <a:r>
              <a:rPr lang="en-US" dirty="0" smtClean="0"/>
              <a:t>University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059" y="3975846"/>
            <a:ext cx="8172823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What are the characteristics of a job vs. a career?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What factors influence individual choice?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For coordinators/administrators, is GME a job or a career</a:t>
            </a:r>
            <a:r>
              <a:rPr lang="en-US" sz="2800" dirty="0" smtClean="0">
                <a:latin typeface="Arial"/>
                <a:cs typeface="Arial"/>
              </a:rPr>
              <a:t>?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5" name="Picture 4" descr="ARCOS Hea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4" y="1526253"/>
            <a:ext cx="8216900" cy="179070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69726" y="1718250"/>
            <a:ext cx="4676588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9th Annual Meeting • San Francisco, CA • </a:t>
            </a:r>
            <a:r>
              <a:rPr lang="en-US" sz="2000" dirty="0" smtClean="0">
                <a:solidFill>
                  <a:srgbClr val="000000"/>
                </a:solidFill>
              </a:rPr>
              <a:t>2012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 </a:t>
            </a:r>
            <a:r>
              <a:rPr lang="en-US" dirty="0" smtClean="0"/>
              <a:t>           </a:t>
            </a:r>
            <a:r>
              <a:rPr lang="en-US" dirty="0"/>
              <a:t>Long Term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>
              <a:buNone/>
            </a:pPr>
            <a:r>
              <a:rPr lang="en-US" sz="3600" u="sng" dirty="0"/>
              <a:t>From Short-term To Long-term</a:t>
            </a:r>
          </a:p>
          <a:p>
            <a:pPr>
              <a:spcBef>
                <a:spcPts val="1000"/>
              </a:spcBef>
            </a:pPr>
            <a:r>
              <a:rPr lang="en-US" spc="100" dirty="0"/>
              <a:t>More fulfilling/challenging than expected</a:t>
            </a:r>
          </a:p>
          <a:p>
            <a:pPr>
              <a:spcBef>
                <a:spcPts val="1000"/>
              </a:spcBef>
            </a:pPr>
            <a:r>
              <a:rPr lang="en-US" spc="100" dirty="0"/>
              <a:t>Possibility of career path beyond coordinator position</a:t>
            </a:r>
          </a:p>
          <a:p>
            <a:pPr>
              <a:spcBef>
                <a:spcPts val="1000"/>
              </a:spcBef>
            </a:pPr>
            <a:r>
              <a:rPr lang="en-US" spc="100" dirty="0"/>
              <a:t>Current economy has increased value of job </a:t>
            </a:r>
            <a:r>
              <a:rPr lang="en-US" spc="100" dirty="0" smtClean="0"/>
              <a:t>security</a:t>
            </a:r>
            <a:endParaRPr lang="en-US" spc="100" dirty="0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4123765" y="274638"/>
            <a:ext cx="1042416" cy="1042416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6019800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2011 Survey of </a:t>
            </a:r>
            <a:r>
              <a:rPr lang="en-US" i="1" dirty="0" err="1" smtClean="0"/>
              <a:t>Peds</a:t>
            </a:r>
            <a:r>
              <a:rPr lang="en-US" i="1" dirty="0" smtClean="0"/>
              <a:t> and Ortho coordinators</a:t>
            </a:r>
          </a:p>
          <a:p>
            <a:pPr algn="r"/>
            <a:r>
              <a:rPr lang="en-US" sz="1600" i="1" dirty="0" smtClean="0"/>
              <a:t>Kathy (Miller) </a:t>
            </a:r>
            <a:r>
              <a:rPr lang="en-US" sz="1600" i="1" dirty="0" err="1" smtClean="0"/>
              <a:t>Mainhart</a:t>
            </a:r>
            <a:r>
              <a:rPr lang="en-US" sz="1600" i="1" dirty="0" smtClean="0"/>
              <a:t> – Johns Hopkins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 </a:t>
            </a:r>
            <a:r>
              <a:rPr lang="en-US" dirty="0" smtClean="0"/>
              <a:t>           </a:t>
            </a:r>
            <a:r>
              <a:rPr lang="en-US" dirty="0"/>
              <a:t>Long Term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 fontScale="92500" lnSpcReduction="20000"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4000" u="sng" dirty="0"/>
              <a:t>From Long-term To Short-term</a:t>
            </a:r>
          </a:p>
          <a:p>
            <a:pPr>
              <a:spcBef>
                <a:spcPts val="1000"/>
              </a:spcBef>
            </a:pPr>
            <a:r>
              <a:rPr lang="en-US" sz="3600" spc="100" dirty="0"/>
              <a:t>Lack of opportunity for advancement</a:t>
            </a:r>
          </a:p>
          <a:p>
            <a:pPr>
              <a:spcBef>
                <a:spcPts val="1000"/>
              </a:spcBef>
            </a:pPr>
            <a:r>
              <a:rPr lang="en-US" sz="3600" spc="100" dirty="0"/>
              <a:t>Coordinator position not valued / recognized</a:t>
            </a:r>
          </a:p>
          <a:p>
            <a:pPr>
              <a:spcBef>
                <a:spcPts val="1000"/>
              </a:spcBef>
            </a:pPr>
            <a:r>
              <a:rPr lang="en-US" sz="3600" spc="100" dirty="0"/>
              <a:t>Program location change / institutional restructuring</a:t>
            </a:r>
          </a:p>
          <a:p>
            <a:pPr>
              <a:spcBef>
                <a:spcPts val="1000"/>
              </a:spcBef>
            </a:pPr>
            <a:r>
              <a:rPr lang="en-US" sz="3600" spc="100" dirty="0"/>
              <a:t>Overwhelming amount of compliance / paperwork</a:t>
            </a:r>
          </a:p>
          <a:p>
            <a:r>
              <a:rPr lang="en-US" sz="3600" spc="100" dirty="0"/>
              <a:t>Burnout??</a:t>
            </a:r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4123765" y="274638"/>
            <a:ext cx="1042416" cy="1042416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6019800"/>
            <a:ext cx="457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2011 Survey of </a:t>
            </a:r>
            <a:r>
              <a:rPr lang="en-US" i="1" dirty="0" err="1" smtClean="0"/>
              <a:t>Peds</a:t>
            </a:r>
            <a:r>
              <a:rPr lang="en-US" i="1" dirty="0" smtClean="0"/>
              <a:t> and Ortho coordinators</a:t>
            </a:r>
          </a:p>
          <a:p>
            <a:pPr algn="r"/>
            <a:r>
              <a:rPr lang="en-US" sz="1600" i="1" dirty="0" smtClean="0"/>
              <a:t>Kathy (Miller) </a:t>
            </a:r>
            <a:r>
              <a:rPr lang="en-US" sz="1600" i="1" dirty="0" err="1" smtClean="0"/>
              <a:t>Mainhart</a:t>
            </a:r>
            <a:r>
              <a:rPr lang="en-US" sz="1600" i="1" dirty="0" smtClean="0"/>
              <a:t> – Johns Hopkins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4" t="14721" r="7388" b="1205"/>
          <a:stretch/>
        </p:blipFill>
        <p:spPr bwMode="auto">
          <a:xfrm>
            <a:off x="0" y="0"/>
            <a:ext cx="9220852" cy="694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8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14898" r="7229" b="1222"/>
          <a:stretch/>
        </p:blipFill>
        <p:spPr bwMode="auto">
          <a:xfrm>
            <a:off x="0" y="14941"/>
            <a:ext cx="9144000" cy="685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Quad Arrow Callout 2"/>
          <p:cNvSpPr/>
          <p:nvPr/>
        </p:nvSpPr>
        <p:spPr>
          <a:xfrm>
            <a:off x="7162800" y="3962400"/>
            <a:ext cx="914400" cy="914400"/>
          </a:xfrm>
          <a:prstGeom prst="quadArrow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580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Where do </a:t>
            </a:r>
            <a:r>
              <a:rPr lang="en-US" sz="3600" dirty="0" smtClean="0"/>
              <a:t>we want </a:t>
            </a:r>
            <a:r>
              <a:rPr lang="en-US" sz="3600" dirty="0"/>
              <a:t>to go?</a:t>
            </a:r>
          </a:p>
        </p:txBody>
      </p:sp>
      <p:pic>
        <p:nvPicPr>
          <p:cNvPr id="5" name="Picture Placeholder 4" descr="P1020457.jp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5" r="10775"/>
          <a:stretch/>
        </p:blipFill>
        <p:spPr>
          <a:xfrm>
            <a:off x="1493467" y="612774"/>
            <a:ext cx="6201241" cy="4650931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427505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Direction?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6529"/>
            <a:ext cx="4040188" cy="639762"/>
          </a:xfrm>
        </p:spPr>
        <p:txBody>
          <a:bodyPr/>
          <a:lstStyle/>
          <a:p>
            <a:r>
              <a:rPr lang="en-US" dirty="0" smtClean="0"/>
              <a:t>Horizontal Growth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20878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Gain Knowledge</a:t>
            </a:r>
          </a:p>
          <a:p>
            <a:r>
              <a:rPr lang="en-US" dirty="0"/>
              <a:t>Deliver quality product/service</a:t>
            </a:r>
          </a:p>
          <a:p>
            <a:r>
              <a:rPr lang="en-US" dirty="0"/>
              <a:t>Professionalism</a:t>
            </a:r>
          </a:p>
          <a:p>
            <a:r>
              <a:rPr lang="en-US" dirty="0"/>
              <a:t>Interpersonal Communications</a:t>
            </a:r>
          </a:p>
          <a:p>
            <a:r>
              <a:rPr lang="en-US" dirty="0"/>
              <a:t>Practice-based Learning &amp; Improvement</a:t>
            </a:r>
          </a:p>
          <a:p>
            <a:r>
              <a:rPr lang="en-US" dirty="0"/>
              <a:t>System-based Practice &amp; Improvement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1588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Vertical Growth, Advancement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61114"/>
            <a:ext cx="4041775" cy="39512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Teach what I know to others</a:t>
            </a:r>
          </a:p>
          <a:p>
            <a:r>
              <a:rPr lang="en-US" sz="2200" dirty="0" smtClean="0"/>
              <a:t>Look </a:t>
            </a:r>
            <a:r>
              <a:rPr lang="en-US" sz="2200" dirty="0"/>
              <a:t>for opportunity to use skills in new way</a:t>
            </a:r>
          </a:p>
          <a:p>
            <a:r>
              <a:rPr lang="en-US" sz="2200" dirty="0"/>
              <a:t>Position myself to make more money</a:t>
            </a:r>
          </a:p>
          <a:p>
            <a:r>
              <a:rPr lang="en-US" sz="2200" dirty="0"/>
              <a:t>Do I need advance degree to move up – what are they really looking for?</a:t>
            </a:r>
          </a:p>
          <a:p>
            <a:r>
              <a:rPr lang="en-US" sz="2200" dirty="0" smtClean="0"/>
              <a:t>Reach </a:t>
            </a:r>
            <a:r>
              <a:rPr lang="en-US" sz="2200" dirty="0"/>
              <a:t>for challenges that I can grow into</a:t>
            </a:r>
          </a:p>
          <a:p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987189" y="5909233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Risk Factor</a:t>
            </a:r>
          </a:p>
          <a:p>
            <a:endParaRPr lang="en-US" i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09707" y="6349997"/>
            <a:ext cx="5334000" cy="0"/>
          </a:xfrm>
          <a:prstGeom prst="straightConnector1">
            <a:avLst/>
          </a:prstGeom>
          <a:ln w="53975" cap="flat">
            <a:solidFill>
              <a:schemeClr val="accent3"/>
            </a:solidFill>
            <a:round/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17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309</TotalTime>
  <Words>606</Words>
  <Application>Microsoft Office PowerPoint</Application>
  <PresentationFormat>On-screen Show (4:3)</PresentationFormat>
  <Paragraphs>111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Black</vt:lpstr>
      <vt:lpstr>Own Our Own</vt:lpstr>
      <vt:lpstr>GME Coordinator/administrator:  is it a bird, a plane, a job or a career?</vt:lpstr>
      <vt:lpstr>Kathy (Miller)Mainhart  , B.S., C-TAGME,  Johns Hopkins University </vt:lpstr>
      <vt:lpstr>Short Term             Long Term</vt:lpstr>
      <vt:lpstr>Short Term             Long Term</vt:lpstr>
      <vt:lpstr>PowerPoint Presentation</vt:lpstr>
      <vt:lpstr>PowerPoint Presentation</vt:lpstr>
      <vt:lpstr>Where do we want to go?</vt:lpstr>
      <vt:lpstr>What Direction?</vt:lpstr>
      <vt:lpstr>PowerPoint Presentation</vt:lpstr>
      <vt:lpstr>PowerPoint Presentation</vt:lpstr>
      <vt:lpstr>PowerPoint Presentation</vt:lpstr>
      <vt:lpstr>Accountability</vt:lpstr>
      <vt:lpstr>What am I worth?</vt:lpstr>
      <vt:lpstr>Opportunity for growth</vt:lpstr>
      <vt:lpstr>Table Conversations</vt:lpstr>
      <vt:lpstr>Possible Talking Points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</dc:creator>
  <cp:lastModifiedBy>Owner</cp:lastModifiedBy>
  <cp:revision>29</cp:revision>
  <dcterms:created xsi:type="dcterms:W3CDTF">2016-09-14T00:38:05Z</dcterms:created>
  <dcterms:modified xsi:type="dcterms:W3CDTF">2016-09-14T15:03:17Z</dcterms:modified>
</cp:coreProperties>
</file>