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8" r:id="rId3"/>
    <p:sldId id="279" r:id="rId4"/>
    <p:sldId id="281" r:id="rId5"/>
    <p:sldId id="274" r:id="rId6"/>
    <p:sldId id="282" r:id="rId7"/>
    <p:sldId id="277" r:id="rId8"/>
    <p:sldId id="283" r:id="rId9"/>
    <p:sldId id="284" r:id="rId10"/>
    <p:sldId id="285" r:id="rId11"/>
    <p:sldId id="275" r:id="rId12"/>
    <p:sldId id="276" r:id="rId13"/>
    <p:sldId id="287" r:id="rId14"/>
    <p:sldId id="288" r:id="rId15"/>
    <p:sldId id="289" r:id="rId16"/>
    <p:sldId id="290" r:id="rId17"/>
    <p:sldId id="292" r:id="rId18"/>
    <p:sldId id="293" r:id="rId19"/>
    <p:sldId id="291" r:id="rId20"/>
    <p:sldId id="286" r:id="rId21"/>
    <p:sldId id="294" r:id="rId22"/>
    <p:sldId id="295" r:id="rId23"/>
    <p:sldId id="301" r:id="rId24"/>
    <p:sldId id="299" r:id="rId25"/>
    <p:sldId id="300" r:id="rId26"/>
    <p:sldId id="267" r:id="rId27"/>
    <p:sldId id="273" r:id="rId28"/>
    <p:sldId id="298"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5" autoAdjust="0"/>
    <p:restoredTop sz="77230" autoAdjust="0"/>
  </p:normalViewPr>
  <p:slideViewPr>
    <p:cSldViewPr snapToGrid="0">
      <p:cViewPr varScale="1">
        <p:scale>
          <a:sx n="51" d="100"/>
          <a:sy n="51" d="100"/>
        </p:scale>
        <p:origin x="276" y="78"/>
      </p:cViewPr>
      <p:guideLst/>
    </p:cSldViewPr>
  </p:slideViewPr>
  <p:notesTextViewPr>
    <p:cViewPr>
      <p:scale>
        <a:sx n="1" d="1"/>
        <a:sy n="1" d="1"/>
      </p:scale>
      <p:origin x="0" y="0"/>
    </p:cViewPr>
  </p:notesTextViewPr>
  <p:notesViewPr>
    <p:cSldViewPr snapToGrid="0">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FD4A4-E6F5-4F40-A0C8-FE0A429082CF}"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3A7F8-1294-4237-AD47-7E23C3999A13}" type="slidenum">
              <a:rPr lang="en-US" smtClean="0"/>
              <a:t>‹#›</a:t>
            </a:fld>
            <a:endParaRPr lang="en-US"/>
          </a:p>
        </p:txBody>
      </p:sp>
    </p:spTree>
    <p:extLst>
      <p:ext uri="{BB962C8B-B14F-4D97-AF65-F5344CB8AC3E}">
        <p14:creationId xmlns:p14="http://schemas.microsoft.com/office/powerpoint/2010/main" val="50132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evening everyone. Thank you so much for having me tonight. </a:t>
            </a:r>
          </a:p>
          <a:p>
            <a:endParaRPr lang="en-US" baseline="0" dirty="0" smtClean="0"/>
          </a:p>
          <a:p>
            <a:r>
              <a:rPr lang="en-US" baseline="0" dirty="0" smtClean="0"/>
              <a:t>My name is Ben Webber. I am a hospitalist at the University of Minnesota Medical Center. I am the Senior Medical Director of the Adult Med/</a:t>
            </a:r>
            <a:r>
              <a:rPr lang="en-US" baseline="0" dirty="0" err="1" smtClean="0"/>
              <a:t>Surg</a:t>
            </a:r>
            <a:r>
              <a:rPr lang="en-US" baseline="0" dirty="0" smtClean="0"/>
              <a:t> Units on the East Bank and also serve as the Associate Vice Chair of Clinical Affairs for the Department of Medicine. </a:t>
            </a:r>
          </a:p>
          <a:p>
            <a:endParaRPr lang="en-US" baseline="0" dirty="0" smtClean="0"/>
          </a:p>
          <a:p>
            <a:r>
              <a:rPr lang="en-US" baseline="0" dirty="0" smtClean="0"/>
              <a:t>I want to thank everyone that helped contribute to putting on this wonderful event. It is so great to see the enthusiasm and engagement by all of you. These are truly great projects and I’m excited for the future of medicine. </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1</a:t>
            </a:fld>
            <a:endParaRPr lang="en-US"/>
          </a:p>
        </p:txBody>
      </p:sp>
    </p:spTree>
    <p:extLst>
      <p:ext uri="{BB962C8B-B14F-4D97-AF65-F5344CB8AC3E}">
        <p14:creationId xmlns:p14="http://schemas.microsoft.com/office/powerpoint/2010/main" val="93243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AND…I got in! To ONE school! </a:t>
            </a:r>
          </a:p>
          <a:p>
            <a:endParaRPr lang="en-US" baseline="0" dirty="0" smtClean="0"/>
          </a:p>
          <a:p>
            <a:r>
              <a:rPr lang="en-US" baseline="0" dirty="0" smtClean="0"/>
              <a:t>I got into Loyola University </a:t>
            </a:r>
            <a:r>
              <a:rPr lang="en-US" baseline="0" dirty="0" err="1" smtClean="0"/>
              <a:t>Stritch</a:t>
            </a:r>
            <a:r>
              <a:rPr lang="en-US" baseline="0" dirty="0" smtClean="0"/>
              <a:t> School of Medicine. I was headed to Chicago</a:t>
            </a:r>
          </a:p>
          <a:p>
            <a:endParaRPr lang="en-US" baseline="0" dirty="0" smtClean="0"/>
          </a:p>
          <a:p>
            <a:r>
              <a:rPr lang="en-US" baseline="0" dirty="0" smtClean="0"/>
              <a:t>But true story…I actually had a classmate with the same name spelled differently. For a long time I was convinced that they meant to accept him (he was very </a:t>
            </a:r>
            <a:r>
              <a:rPr lang="en-US" baseline="0" dirty="0" err="1" smtClean="0"/>
              <a:t>very</a:t>
            </a:r>
            <a:r>
              <a:rPr lang="en-US" baseline="0" dirty="0" smtClean="0"/>
              <a:t> smart). And then felt bad about rescinding my acceptance so they were stuck with me. </a:t>
            </a:r>
          </a:p>
          <a:p>
            <a:endParaRPr lang="en-US" dirty="0" smtClean="0"/>
          </a:p>
          <a:p>
            <a:r>
              <a:rPr lang="en-US" dirty="0" smtClean="0"/>
              <a:t>Truthfully, Its</a:t>
            </a:r>
            <a:r>
              <a:rPr lang="en-US" baseline="0" dirty="0" smtClean="0"/>
              <a:t> contributed to my imposter syndrome. I’m just waiting for someone to come around a corner and say Hey! You’re not the right Ben!</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10</a:t>
            </a:fld>
            <a:endParaRPr lang="en-US"/>
          </a:p>
        </p:txBody>
      </p:sp>
    </p:spTree>
    <p:extLst>
      <p:ext uri="{BB962C8B-B14F-4D97-AF65-F5344CB8AC3E}">
        <p14:creationId xmlns:p14="http://schemas.microsoft.com/office/powerpoint/2010/main" val="290774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loved Loyola. I had an amazing time.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But</a:t>
            </a:r>
            <a:r>
              <a:rPr lang="en-US" baseline="0" dirty="0" smtClean="0"/>
              <a:t> I struggled. I am NOT a good test taker. I scored below average on Step One. So what, I thought, my skills lay elsewhere.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so I excelled in my clerkships. Not ALL of them, mind you. Surgery wasn’t my cup of tea. But I really enjoyed all my other clerkships and made the decision to go into Internal Medicine. I saw my destination as a Pulmonary/Critical Care physician like one of my mentors at Loyola. My journey had other ideas.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After 4 years of medical school, I ended up being in the bottom third of my class. I thought, not for the first time, that I was destined never to reach my goals. </a:t>
            </a:r>
          </a:p>
          <a:p>
            <a:endParaRPr lang="en-US" baseline="0" dirty="0" smtClean="0"/>
          </a:p>
          <a:p>
            <a:r>
              <a:rPr lang="en-US" baseline="0" dirty="0" smtClean="0"/>
              <a:t>But it wasn’t all bad. In medical school. I met my wife. Before we married, we decided to couple’s match. We applied all over the country but really honed in on two locations. New England where I was from, and Minnesota, where she grew up.</a:t>
            </a:r>
          </a:p>
          <a:p>
            <a:endParaRPr lang="en-US" baseline="0" dirty="0" smtClean="0"/>
          </a:p>
          <a:p>
            <a:r>
              <a:rPr lang="en-US" baseline="0" dirty="0" smtClean="0"/>
              <a:t>Match day came and we got our first choice!</a:t>
            </a:r>
          </a:p>
          <a:p>
            <a:endParaRPr lang="en-US" baseline="0" dirty="0" smtClean="0"/>
          </a:p>
        </p:txBody>
      </p:sp>
      <p:sp>
        <p:nvSpPr>
          <p:cNvPr id="4" name="Slide Number Placeholder 3"/>
          <p:cNvSpPr>
            <a:spLocks noGrp="1"/>
          </p:cNvSpPr>
          <p:nvPr>
            <p:ph type="sldNum" sz="quarter" idx="10"/>
          </p:nvPr>
        </p:nvSpPr>
        <p:spPr/>
        <p:txBody>
          <a:bodyPr/>
          <a:lstStyle/>
          <a:p>
            <a:fld id="{C633A7F8-1294-4237-AD47-7E23C3999A13}" type="slidenum">
              <a:rPr lang="en-US" smtClean="0"/>
              <a:t>11</a:t>
            </a:fld>
            <a:endParaRPr lang="en-US"/>
          </a:p>
        </p:txBody>
      </p:sp>
    </p:spTree>
    <p:extLst>
      <p:ext uri="{BB962C8B-B14F-4D97-AF65-F5344CB8AC3E}">
        <p14:creationId xmlns:p14="http://schemas.microsoft.com/office/powerpoint/2010/main" val="421626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matched at the University</a:t>
            </a:r>
            <a:r>
              <a:rPr lang="en-US" baseline="0" dirty="0" smtClean="0"/>
              <a:t> of Minnesota. I matched in Internal Medicine and she matched in Anesthesiology. </a:t>
            </a:r>
          </a:p>
          <a:p>
            <a:endParaRPr lang="en-US" baseline="0" dirty="0" smtClean="0"/>
          </a:p>
          <a:p>
            <a:r>
              <a:rPr lang="en-US" baseline="0" dirty="0" smtClean="0"/>
              <a:t>I finally felt like I had made it. I loved residency. I loved taking care of my patients. I loved rotating through different specialties. </a:t>
            </a:r>
          </a:p>
          <a:p>
            <a:endParaRPr lang="en-US" baseline="0" dirty="0" smtClean="0"/>
          </a:p>
          <a:p>
            <a:r>
              <a:rPr lang="en-US" baseline="0" dirty="0" smtClean="0"/>
              <a:t>I still had my sights set on Pulmonary and Critical Care but was enjoying just being a resident.</a:t>
            </a:r>
          </a:p>
          <a:p>
            <a:endParaRPr lang="en-US" baseline="0" dirty="0" smtClean="0"/>
          </a:p>
          <a:p>
            <a:r>
              <a:rPr lang="en-US" baseline="0" dirty="0" smtClean="0"/>
              <a:t>It was in my VA Primary Care Clinic that I first was exposed to Quality Improvement. </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12</a:t>
            </a:fld>
            <a:endParaRPr lang="en-US"/>
          </a:p>
        </p:txBody>
      </p:sp>
    </p:spTree>
    <p:extLst>
      <p:ext uri="{BB962C8B-B14F-4D97-AF65-F5344CB8AC3E}">
        <p14:creationId xmlns:p14="http://schemas.microsoft.com/office/powerpoint/2010/main" val="121294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probably know and many of you have experienced, the residency program has as a requirement that you participate in a Quality Improvement project during your 3-years. </a:t>
            </a:r>
          </a:p>
          <a:p>
            <a:endParaRPr lang="en-US" baseline="0" dirty="0" smtClean="0"/>
          </a:p>
          <a:p>
            <a:r>
              <a:rPr lang="en-US" baseline="0" dirty="0" smtClean="0"/>
              <a:t>I wasn’t terribly thrilled about it. I was going to be a Pulmonary Critical Care doctor who took care of the sickest of the sick. I was going to leave the quality improvement to quality improvement people. </a:t>
            </a:r>
          </a:p>
          <a:p>
            <a:endParaRPr lang="en-US" baseline="0" dirty="0" smtClean="0"/>
          </a:p>
          <a:p>
            <a:r>
              <a:rPr lang="en-US" baseline="0" dirty="0" smtClean="0"/>
              <a:t>The project we landed on as a group was to reduce long term PPI usage in patients without a clear indication. Each resident got a long list of all their patients who were on a PPI.</a:t>
            </a:r>
          </a:p>
          <a:p>
            <a:endParaRPr lang="en-US" baseline="0" dirty="0" smtClean="0"/>
          </a:p>
          <a:p>
            <a:r>
              <a:rPr lang="en-US" baseline="0" dirty="0" smtClean="0"/>
              <a:t>When a patient came into clinic for any reason, we had a conversation with them about the long term consequences of PPI usage, increased infection risk, osteoporosis, etc. And tried to get come off the medication.</a:t>
            </a:r>
          </a:p>
          <a:p>
            <a:endParaRPr lang="en-US" baseline="0" dirty="0" smtClean="0"/>
          </a:p>
          <a:p>
            <a:r>
              <a:rPr lang="en-US" baseline="0" dirty="0" smtClean="0"/>
              <a:t>Now, I come from a family of veterans. Both my grandparents were veterans. My brother is a veteran. And if you know veterans, they are not easy to convince. </a:t>
            </a:r>
          </a:p>
        </p:txBody>
      </p:sp>
      <p:sp>
        <p:nvSpPr>
          <p:cNvPr id="4" name="Slide Number Placeholder 3"/>
          <p:cNvSpPr>
            <a:spLocks noGrp="1"/>
          </p:cNvSpPr>
          <p:nvPr>
            <p:ph type="sldNum" sz="quarter" idx="10"/>
          </p:nvPr>
        </p:nvSpPr>
        <p:spPr/>
        <p:txBody>
          <a:bodyPr/>
          <a:lstStyle/>
          <a:p>
            <a:fld id="{C633A7F8-1294-4237-AD47-7E23C3999A13}" type="slidenum">
              <a:rPr lang="en-US" smtClean="0"/>
              <a:t>13</a:t>
            </a:fld>
            <a:endParaRPr lang="en-US"/>
          </a:p>
        </p:txBody>
      </p:sp>
    </p:spTree>
    <p:extLst>
      <p:ext uri="{BB962C8B-B14F-4D97-AF65-F5344CB8AC3E}">
        <p14:creationId xmlns:p14="http://schemas.microsoft.com/office/powerpoint/2010/main" val="2370886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a:t>
            </a:r>
            <a:r>
              <a:rPr lang="en-US" baseline="0" dirty="0" smtClean="0"/>
              <a:t> methodically went down the list and checked off or crossed off patients who we were able to get off of the PPIs.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Thrilling stuff, I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the project, I certainly wasn’t convinced that Quality Improvement was the stuff for me but I did see start to see the impact it could have.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were able to make a realistic difference and reduced potential harm to our patients. Not to mention, a lot of patients were excited about the idea of taking fewer medications. </a:t>
            </a:r>
          </a:p>
          <a:p>
            <a:endParaRPr lang="en-US" baseline="0" dirty="0" smtClean="0"/>
          </a:p>
        </p:txBody>
      </p:sp>
      <p:sp>
        <p:nvSpPr>
          <p:cNvPr id="4" name="Slide Number Placeholder 3"/>
          <p:cNvSpPr>
            <a:spLocks noGrp="1"/>
          </p:cNvSpPr>
          <p:nvPr>
            <p:ph type="sldNum" sz="quarter" idx="10"/>
          </p:nvPr>
        </p:nvSpPr>
        <p:spPr/>
        <p:txBody>
          <a:bodyPr/>
          <a:lstStyle/>
          <a:p>
            <a:fld id="{C633A7F8-1294-4237-AD47-7E23C3999A13}" type="slidenum">
              <a:rPr lang="en-US" smtClean="0"/>
              <a:t>14</a:t>
            </a:fld>
            <a:endParaRPr lang="en-US"/>
          </a:p>
        </p:txBody>
      </p:sp>
    </p:spTree>
    <p:extLst>
      <p:ext uri="{BB962C8B-B14F-4D97-AF65-F5344CB8AC3E}">
        <p14:creationId xmlns:p14="http://schemas.microsoft.com/office/powerpoint/2010/main" val="215205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forward a few years and I was selected as one</a:t>
            </a:r>
            <a:r>
              <a:rPr lang="en-US" baseline="0" dirty="0" smtClean="0"/>
              <a:t> of the Chief Residents for the University site. This is my co-chief Demetri. My cousin designed this cartoon of us so we could put it on Christmas mugs and give them out as gifts. </a:t>
            </a:r>
          </a:p>
          <a:p>
            <a:endParaRPr lang="en-US" baseline="0" dirty="0" smtClean="0"/>
          </a:p>
          <a:p>
            <a:r>
              <a:rPr lang="en-US" baseline="0" dirty="0" smtClean="0"/>
              <a:t>But anyway, Demetri and I were thrilled. We had so many ideas and things that were going to be improved. The residents were going to be so lucky to have us as Chiefs. </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15</a:t>
            </a:fld>
            <a:endParaRPr lang="en-US"/>
          </a:p>
        </p:txBody>
      </p:sp>
    </p:spTree>
    <p:extLst>
      <p:ext uri="{BB962C8B-B14F-4D97-AF65-F5344CB8AC3E}">
        <p14:creationId xmlns:p14="http://schemas.microsoft.com/office/powerpoint/2010/main" val="2653308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 was around this time that Sepsis care at the University Medical</a:t>
            </a:r>
            <a:r>
              <a:rPr lang="en-US" baseline="0" dirty="0" smtClean="0"/>
              <a:t> Center was really taking off.  I may have heard some groans in the room as some of you may be familiar with this. </a:t>
            </a:r>
          </a:p>
          <a:p>
            <a:endParaRPr lang="en-US" baseline="0" dirty="0" smtClean="0"/>
          </a:p>
          <a:p>
            <a:r>
              <a:rPr lang="en-US" baseline="0" dirty="0" smtClean="0"/>
              <a:t>We had started was affectionately called the Lactate Protocol. Essentially, a patient would meet 2 out of 4 modified SIRS criteria, EPIC would alert the RN to order a lactate, and if the lactate came back positive or greater than 2, the provider team would be called and they would come to the bedside to assess the patient for possible sepsis. </a:t>
            </a:r>
          </a:p>
          <a:p>
            <a:endParaRPr lang="en-US" baseline="0" dirty="0" smtClean="0"/>
          </a:p>
          <a:p>
            <a:r>
              <a:rPr lang="en-US" baseline="0" dirty="0" smtClean="0"/>
              <a:t>Seems pretty straight forward. </a:t>
            </a:r>
          </a:p>
          <a:p>
            <a:endParaRPr lang="en-US" baseline="0" dirty="0" smtClean="0"/>
          </a:p>
          <a:p>
            <a:r>
              <a:rPr lang="en-US" baseline="0" dirty="0" smtClean="0"/>
              <a:t>Well, everyone hated it. Residents especially. It could really interfere with the flow of your day…</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16</a:t>
            </a:fld>
            <a:endParaRPr lang="en-US"/>
          </a:p>
        </p:txBody>
      </p:sp>
    </p:spTree>
    <p:extLst>
      <p:ext uri="{BB962C8B-B14F-4D97-AF65-F5344CB8AC3E}">
        <p14:creationId xmlns:p14="http://schemas.microsoft.com/office/powerpoint/2010/main" val="3018229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had to drop what you were doing and go see the patient immediately. </a:t>
            </a:r>
          </a:p>
          <a:p>
            <a:endParaRPr lang="en-US" baseline="0" dirty="0" smtClean="0"/>
          </a:p>
          <a:p>
            <a:r>
              <a:rPr lang="en-US" baseline="0" dirty="0" smtClean="0"/>
              <a:t>You had to use a specifically designed order set and then write an evaluation note. </a:t>
            </a:r>
          </a:p>
          <a:p>
            <a:endParaRPr lang="en-US" baseline="0" dirty="0" smtClean="0"/>
          </a:p>
          <a:p>
            <a:r>
              <a:rPr lang="en-US" baseline="0" dirty="0" smtClean="0"/>
              <a:t>It was disruptive to say the least. </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17</a:t>
            </a:fld>
            <a:endParaRPr lang="en-US"/>
          </a:p>
        </p:txBody>
      </p:sp>
    </p:spTree>
    <p:extLst>
      <p:ext uri="{BB962C8B-B14F-4D97-AF65-F5344CB8AC3E}">
        <p14:creationId xmlns:p14="http://schemas.microsoft.com/office/powerpoint/2010/main" val="300656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our compliance with the process reflected how much</a:t>
            </a:r>
            <a:r>
              <a:rPr lang="en-US" baseline="0" dirty="0" smtClean="0"/>
              <a:t> people hated it.  We consistently hovered around the 50% range, dipping as low as 19% in one month but never as high as 70%.</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18</a:t>
            </a:fld>
            <a:endParaRPr lang="en-US"/>
          </a:p>
        </p:txBody>
      </p:sp>
    </p:spTree>
    <p:extLst>
      <p:ext uri="{BB962C8B-B14F-4D97-AF65-F5344CB8AC3E}">
        <p14:creationId xmlns:p14="http://schemas.microsoft.com/office/powerpoint/2010/main" val="3944610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was during my chief year that I was asked to join the UMMC Sepsis Committee. The aim of the group was to improve sepsis care at the University through things like the Sepsis Best Practice Alert. </a:t>
            </a:r>
          </a:p>
          <a:p>
            <a:endParaRPr lang="en-US" baseline="0" dirty="0" smtClean="0"/>
          </a:p>
          <a:p>
            <a:r>
              <a:rPr lang="en-US" baseline="0" dirty="0" smtClean="0"/>
              <a:t>The committee was made up of a lot of important people with lots of letters and acronyms after their names. I actually had to google a few to figure out what their actual job was. CMO. Associate CMO. QIC. EPMO. The committee was made up of all different specialties too. It was led by and Ob/Gyn. There was a critical care doc, an infectious diseases physician, a couple of surgeons, and a hospitalist. I was to be the resident representative.</a:t>
            </a:r>
          </a:p>
          <a:p>
            <a:endParaRPr lang="en-US" baseline="0" dirty="0" smtClean="0"/>
          </a:p>
          <a:p>
            <a:r>
              <a:rPr lang="en-US" baseline="0" dirty="0" smtClean="0"/>
              <a:t>To be honest, at first I didn’t say much. I was a little bit intimidated by all the big names. But pretty quickly I realized that I had THE MOST experience with the process. The BPA didn’t fire in the ICU. Consultants weren’t expected to respond. It certainly didn’t alert in the operating room. And as I’m sure you are all aware, </a:t>
            </a:r>
            <a:r>
              <a:rPr lang="en-US" baseline="0" dirty="0" err="1" smtClean="0"/>
              <a:t>attendings</a:t>
            </a:r>
            <a:r>
              <a:rPr lang="en-US" baseline="0" dirty="0" smtClean="0"/>
              <a:t> didn’t actually do any work so it always fell to the residents anyways. </a:t>
            </a:r>
          </a:p>
          <a:p>
            <a:endParaRPr lang="en-US" baseline="0" dirty="0" smtClean="0"/>
          </a:p>
          <a:p>
            <a:r>
              <a:rPr lang="en-US" baseline="0" dirty="0" smtClean="0"/>
              <a:t>I threw myself head first into improving the process for residents and hopefully in turn our outcomes. </a:t>
            </a:r>
          </a:p>
          <a:p>
            <a:endParaRPr lang="en-US" baseline="0" dirty="0" smtClean="0"/>
          </a:p>
          <a:p>
            <a:r>
              <a:rPr lang="en-US" baseline="0" dirty="0" smtClean="0"/>
              <a:t>It was also around this time that something funny started to happen. My goals started to shift. I was a Chief Resident working on a quality and patient safety/improvement committee. I was attending for a few weeks out of the year. And I was felt fulfilled. I started to doubt whether I needed to be a Pulmonary/Critical Care physician to have a meaningful career in medicine. </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19</a:t>
            </a:fld>
            <a:endParaRPr lang="en-US"/>
          </a:p>
        </p:txBody>
      </p:sp>
    </p:spTree>
    <p:extLst>
      <p:ext uri="{BB962C8B-B14F-4D97-AF65-F5344CB8AC3E}">
        <p14:creationId xmlns:p14="http://schemas.microsoft.com/office/powerpoint/2010/main" val="420604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no financial</a:t>
            </a:r>
            <a:r>
              <a:rPr lang="en-US" baseline="0" dirty="0" smtClean="0"/>
              <a:t> disclosures and won’t be discussing any off-label investigational drugs or tools. </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2</a:t>
            </a:fld>
            <a:endParaRPr lang="en-US"/>
          </a:p>
        </p:txBody>
      </p:sp>
    </p:spTree>
    <p:extLst>
      <p:ext uri="{BB962C8B-B14F-4D97-AF65-F5344CB8AC3E}">
        <p14:creationId xmlns:p14="http://schemas.microsoft.com/office/powerpoint/2010/main" val="2254540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Soon</a:t>
            </a:r>
            <a:r>
              <a:rPr lang="en-US" baseline="0" dirty="0" smtClean="0"/>
              <a:t> my time as a Chief was over. By this time I had made the decision to forego fellowship and become a hospitalist. I still wasn’t sure where my ultimate destination would be in my career, but I felt confident that it didn’t HAVE to be as a specialist. </a:t>
            </a:r>
          </a:p>
          <a:p>
            <a:endParaRPr lang="en-US" baseline="0" dirty="0" smtClean="0"/>
          </a:p>
          <a:p>
            <a:r>
              <a:rPr lang="en-US" baseline="0" dirty="0" smtClean="0"/>
              <a:t>I was still in the Sepsis Committee, now as the lead Hospitalist. Together, with a few other physicians, we developed a grant to help streamline the process and got the support of the University and Medical Center. Instead of trying to educate everyone at UMMC about what needed to happen for every fire of the BPA. We inserted an APP into the rapid response team and mandated that they respond to the BPA. </a:t>
            </a:r>
          </a:p>
          <a:p>
            <a:endParaRPr lang="en-US" baseline="0" dirty="0" smtClean="0"/>
          </a:p>
          <a:p>
            <a:r>
              <a:rPr lang="en-US" baseline="0" dirty="0" smtClean="0"/>
              <a:t>Pretty soon, our compliance went from 40-50% to consistently above the 90%. </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20</a:t>
            </a:fld>
            <a:endParaRPr lang="en-US"/>
          </a:p>
        </p:txBody>
      </p:sp>
    </p:spTree>
    <p:extLst>
      <p:ext uri="{BB962C8B-B14F-4D97-AF65-F5344CB8AC3E}">
        <p14:creationId xmlns:p14="http://schemas.microsoft.com/office/powerpoint/2010/main" val="3157403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started to see the impact that quality, safety, and process improvement could have. And how fulfilling it could be as part of a career. </a:t>
            </a:r>
          </a:p>
          <a:p>
            <a:endParaRPr lang="en-US" baseline="0" dirty="0" smtClean="0"/>
          </a:p>
          <a:p>
            <a:r>
              <a:rPr lang="en-US" baseline="0" dirty="0" smtClean="0"/>
              <a:t>My thinking shifted from “I want to help people!” at Age 5</a:t>
            </a:r>
          </a:p>
          <a:p>
            <a:endParaRPr lang="en-US" baseline="0" dirty="0" smtClean="0"/>
          </a:p>
          <a:p>
            <a:r>
              <a:rPr lang="en-US" baseline="0" dirty="0" smtClean="0"/>
              <a:t>To</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21</a:t>
            </a:fld>
            <a:endParaRPr lang="en-US"/>
          </a:p>
        </p:txBody>
      </p:sp>
    </p:spTree>
    <p:extLst>
      <p:ext uri="{BB962C8B-B14F-4D97-AF65-F5344CB8AC3E}">
        <p14:creationId xmlns:p14="http://schemas.microsoft.com/office/powerpoint/2010/main" val="2134430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help the MOST people at age 35. </a:t>
            </a:r>
          </a:p>
          <a:p>
            <a:r>
              <a:rPr lang="en-US" dirty="0" smtClean="0"/>
              <a:t/>
            </a:r>
            <a:br>
              <a:rPr lang="en-US" dirty="0" smtClean="0"/>
            </a:br>
            <a:r>
              <a:rPr lang="en-US" dirty="0" smtClean="0"/>
              <a:t>And to</a:t>
            </a:r>
            <a:r>
              <a:rPr lang="en-US" baseline="0" dirty="0" smtClean="0"/>
              <a:t> that end I had a bit of an epiphany.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I</a:t>
            </a:r>
            <a:r>
              <a:rPr lang="en-US" baseline="0" dirty="0" smtClean="0"/>
              <a:t> realize that I am currently surrounded by brilliant people doing amazing work that will go on to help a lot of people.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633A7F8-1294-4237-AD47-7E23C3999A13}" type="slidenum">
              <a:rPr lang="en-US" smtClean="0"/>
              <a:t>22</a:t>
            </a:fld>
            <a:endParaRPr lang="en-US"/>
          </a:p>
        </p:txBody>
      </p:sp>
    </p:spTree>
    <p:extLst>
      <p:ext uri="{BB962C8B-B14F-4D97-AF65-F5344CB8AC3E}">
        <p14:creationId xmlns:p14="http://schemas.microsoft.com/office/powerpoint/2010/main" val="413877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I also know, that I am not going to develop a vaccine to protect people from the next pandemic. I will not create the next cancer drug that eradicates malignancy. I am not going to discover a protein that can combat dementia. </a:t>
            </a:r>
          </a:p>
          <a:p>
            <a:endParaRPr lang="en-US" baseline="0" dirty="0" smtClean="0"/>
          </a:p>
          <a:p>
            <a:r>
              <a:rPr lang="en-US" baseline="0" dirty="0" smtClean="0"/>
              <a:t>But what I CAN do is try to make the hospital I work in, the safest, highest quality, hospital I can. </a:t>
            </a:r>
          </a:p>
          <a:p>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23</a:t>
            </a:fld>
            <a:endParaRPr lang="en-US"/>
          </a:p>
        </p:txBody>
      </p:sp>
    </p:spTree>
    <p:extLst>
      <p:ext uri="{BB962C8B-B14F-4D97-AF65-F5344CB8AC3E}">
        <p14:creationId xmlns:p14="http://schemas.microsoft.com/office/powerpoint/2010/main" val="1485758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when an opening on a few of the Med/</a:t>
            </a:r>
            <a:r>
              <a:rPr lang="en-US" baseline="0" dirty="0" err="1" smtClean="0"/>
              <a:t>Surg</a:t>
            </a:r>
            <a:r>
              <a:rPr lang="en-US" baseline="0" dirty="0" smtClean="0"/>
              <a:t> units opened up, I know I wanted to apply. This was my chance to make an impact on the entire unit.</a:t>
            </a:r>
          </a:p>
          <a:p>
            <a:endParaRPr lang="en-US" baseline="0" dirty="0" smtClean="0"/>
          </a:p>
          <a:p>
            <a:r>
              <a:rPr lang="en-US" baseline="0" dirty="0" smtClean="0"/>
              <a:t>I got the job. And this time, that other Ben Webber from Loyola wasn’t around.</a:t>
            </a:r>
          </a:p>
          <a:p>
            <a:endParaRPr lang="en-US" baseline="0" dirty="0" smtClean="0"/>
          </a:p>
          <a:p>
            <a:r>
              <a:rPr lang="en-US" baseline="0" dirty="0" smtClean="0"/>
              <a:t>After becoming medical director of 5B, I was asked to take over 6B as well. Then they went to a senior medical director model and I was chosen to serve as Senior Medical Director of all the Med/</a:t>
            </a:r>
            <a:r>
              <a:rPr lang="en-US" baseline="0" dirty="0" err="1" smtClean="0"/>
              <a:t>Surg</a:t>
            </a:r>
            <a:r>
              <a:rPr lang="en-US" baseline="0" dirty="0" smtClean="0"/>
              <a:t> units on the East Bank. </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24</a:t>
            </a:fld>
            <a:endParaRPr lang="en-US"/>
          </a:p>
        </p:txBody>
      </p:sp>
    </p:spTree>
    <p:extLst>
      <p:ext uri="{BB962C8B-B14F-4D97-AF65-F5344CB8AC3E}">
        <p14:creationId xmlns:p14="http://schemas.microsoft.com/office/powerpoint/2010/main" val="3998736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as Senior Medical Director, I have participated on some absolutely fantastic teams and accomplished a lot.</a:t>
            </a:r>
          </a:p>
          <a:p>
            <a:endParaRPr lang="en-US" baseline="0" dirty="0" smtClean="0"/>
          </a:p>
          <a:p>
            <a:r>
              <a:rPr lang="en-US" baseline="0" dirty="0" smtClean="0"/>
              <a:t>We reduced hospital acquired infections. It has been greater than 1 year since the last hospital acquired c diff infection on 5B.</a:t>
            </a:r>
          </a:p>
          <a:p>
            <a:endParaRPr lang="en-US" baseline="0" dirty="0" smtClean="0"/>
          </a:p>
          <a:p>
            <a:r>
              <a:rPr lang="en-US" baseline="0" dirty="0" smtClean="0"/>
              <a:t>We have rolled out an inpatient hospice program that has significantly reduced overall mortality at UMMC and the system.</a:t>
            </a:r>
          </a:p>
          <a:p>
            <a:endParaRPr lang="en-US" baseline="0" dirty="0" smtClean="0"/>
          </a:p>
          <a:p>
            <a:r>
              <a:rPr lang="en-US" baseline="0" dirty="0" smtClean="0"/>
              <a:t>We have reduced overall length of stay for inpatients.</a:t>
            </a:r>
          </a:p>
          <a:p>
            <a:endParaRPr lang="en-US" baseline="0" dirty="0" smtClean="0"/>
          </a:p>
          <a:p>
            <a:r>
              <a:rPr lang="en-US" baseline="0" dirty="0" smtClean="0"/>
              <a:t>We rolled out High Flow Nasal Cannula on all med/</a:t>
            </a:r>
            <a:r>
              <a:rPr lang="en-US" baseline="0" dirty="0" err="1" smtClean="0"/>
              <a:t>surg</a:t>
            </a:r>
            <a:r>
              <a:rPr lang="en-US" baseline="0" dirty="0" smtClean="0"/>
              <a:t> units. </a:t>
            </a:r>
          </a:p>
          <a:p>
            <a:endParaRPr lang="en-US" baseline="0" dirty="0" smtClean="0"/>
          </a:p>
          <a:p>
            <a:r>
              <a:rPr lang="en-US" baseline="0" dirty="0" smtClean="0"/>
              <a:t>We reduced Sepsis O/E mortality and improved CMS compliance</a:t>
            </a:r>
          </a:p>
          <a:p>
            <a:endParaRPr lang="en-US" baseline="0" dirty="0" smtClean="0"/>
          </a:p>
          <a:p>
            <a:r>
              <a:rPr lang="en-US" baseline="0" dirty="0" smtClean="0"/>
              <a:t>And many </a:t>
            </a:r>
            <a:r>
              <a:rPr lang="en-US" baseline="0" dirty="0" err="1" smtClean="0"/>
              <a:t>many</a:t>
            </a:r>
            <a:r>
              <a:rPr lang="en-US" baseline="0" dirty="0" smtClean="0"/>
              <a:t> </a:t>
            </a:r>
            <a:r>
              <a:rPr lang="en-US" baseline="0" dirty="0" err="1" smtClean="0"/>
              <a:t>many</a:t>
            </a:r>
            <a:r>
              <a:rPr lang="en-US" baseline="0" dirty="0" smtClean="0"/>
              <a:t> other smaller projects across the units. </a:t>
            </a:r>
          </a:p>
          <a:p>
            <a:endParaRPr lang="en-US" baseline="0" dirty="0" smtClean="0"/>
          </a:p>
        </p:txBody>
      </p:sp>
      <p:sp>
        <p:nvSpPr>
          <p:cNvPr id="4" name="Slide Number Placeholder 3"/>
          <p:cNvSpPr>
            <a:spLocks noGrp="1"/>
          </p:cNvSpPr>
          <p:nvPr>
            <p:ph type="sldNum" sz="quarter" idx="10"/>
          </p:nvPr>
        </p:nvSpPr>
        <p:spPr/>
        <p:txBody>
          <a:bodyPr/>
          <a:lstStyle/>
          <a:p>
            <a:fld id="{C633A7F8-1294-4237-AD47-7E23C3999A13}" type="slidenum">
              <a:rPr lang="en-US" smtClean="0"/>
              <a:t>25</a:t>
            </a:fld>
            <a:endParaRPr lang="en-US"/>
          </a:p>
        </p:txBody>
      </p:sp>
    </p:spTree>
    <p:extLst>
      <p:ext uri="{BB962C8B-B14F-4D97-AF65-F5344CB8AC3E}">
        <p14:creationId xmlns:p14="http://schemas.microsoft.com/office/powerpoint/2010/main" val="4110313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I feel now? What is a good quality improvement/process</a:t>
            </a:r>
            <a:r>
              <a:rPr lang="en-US" baseline="0" dirty="0" smtClean="0"/>
              <a:t> improvement talk without a </a:t>
            </a:r>
            <a:r>
              <a:rPr lang="en-US" baseline="0" dirty="0" err="1" smtClean="0"/>
              <a:t>venn</a:t>
            </a:r>
            <a:r>
              <a:rPr lang="en-US" baseline="0" dirty="0" smtClean="0"/>
              <a:t> diagram?</a:t>
            </a:r>
          </a:p>
          <a:p>
            <a:endParaRPr lang="en-US" baseline="0" dirty="0" smtClean="0"/>
          </a:p>
          <a:p>
            <a:r>
              <a:rPr lang="en-US" dirty="0" smtClean="0"/>
              <a:t>I</a:t>
            </a:r>
            <a:r>
              <a:rPr lang="en-US" baseline="0" dirty="0" smtClean="0"/>
              <a:t> really like this diagram. In the blue, we have “what you love”, in the Green “what the world needs”. The orange, “what you get paid for” and the yellow, What you’re good at. </a:t>
            </a:r>
          </a:p>
          <a:p>
            <a:endParaRPr lang="en-US" baseline="0" dirty="0" smtClean="0"/>
          </a:p>
          <a:p>
            <a:r>
              <a:rPr lang="en-US" baseline="0" dirty="0" smtClean="0"/>
              <a:t>Going around, where the blue and green intersect we have your mission. Something the world needs and something that you love. Your vocation is at the intersection of what the world needs and what you get paid for. You profession is what you’re good at and what you get paid for. And finally, your passion is what you love and what you’re good at. </a:t>
            </a:r>
          </a:p>
          <a:p>
            <a:endParaRPr lang="en-US" baseline="0" dirty="0" smtClean="0"/>
          </a:p>
          <a:p>
            <a:r>
              <a:rPr lang="en-US" baseline="0" dirty="0" smtClean="0"/>
              <a:t>The intersection of all those circles is </a:t>
            </a:r>
            <a:r>
              <a:rPr lang="en-US" baseline="0" dirty="0" err="1" smtClean="0"/>
              <a:t>ikigai</a:t>
            </a:r>
            <a:r>
              <a:rPr lang="en-US" baseline="0" dirty="0" smtClean="0"/>
              <a:t>. A Japanese term for “reason for being”</a:t>
            </a:r>
          </a:p>
          <a:p>
            <a:endParaRPr lang="en-US" baseline="0" dirty="0" smtClean="0"/>
          </a:p>
          <a:p>
            <a:r>
              <a:rPr lang="en-US" dirty="0" smtClean="0"/>
              <a:t>Now</a:t>
            </a:r>
            <a:r>
              <a:rPr lang="en-US" baseline="0" dirty="0" smtClean="0"/>
              <a:t> unfortunately, my </a:t>
            </a:r>
            <a:r>
              <a:rPr lang="en-US" baseline="0" dirty="0" err="1" smtClean="0"/>
              <a:t>ikigai</a:t>
            </a:r>
            <a:r>
              <a:rPr lang="en-US" baseline="0" dirty="0" smtClean="0"/>
              <a:t> can’t be playing quarterback for the New England Patriots. I like Mac Jones but I think they could use one. My </a:t>
            </a:r>
            <a:r>
              <a:rPr lang="en-US" baseline="0" dirty="0" err="1" smtClean="0"/>
              <a:t>ikigai</a:t>
            </a:r>
            <a:r>
              <a:rPr lang="en-US" baseline="0" dirty="0" smtClean="0"/>
              <a:t> has become quality improvement….with some tweaks. </a:t>
            </a:r>
          </a:p>
          <a:p>
            <a:endParaRPr lang="en-US" baseline="0" dirty="0" smtClean="0"/>
          </a:p>
        </p:txBody>
      </p:sp>
      <p:sp>
        <p:nvSpPr>
          <p:cNvPr id="4" name="Slide Number Placeholder 3"/>
          <p:cNvSpPr>
            <a:spLocks noGrp="1"/>
          </p:cNvSpPr>
          <p:nvPr>
            <p:ph type="sldNum" sz="quarter" idx="10"/>
          </p:nvPr>
        </p:nvSpPr>
        <p:spPr/>
        <p:txBody>
          <a:bodyPr/>
          <a:lstStyle/>
          <a:p>
            <a:fld id="{C633A7F8-1294-4237-AD47-7E23C3999A13}" type="slidenum">
              <a:rPr lang="en-US" smtClean="0"/>
              <a:t>26</a:t>
            </a:fld>
            <a:endParaRPr lang="en-US"/>
          </a:p>
        </p:txBody>
      </p:sp>
    </p:spTree>
    <p:extLst>
      <p:ext uri="{BB962C8B-B14F-4D97-AF65-F5344CB8AC3E}">
        <p14:creationId xmlns:p14="http://schemas.microsoft.com/office/powerpoint/2010/main" val="286503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you</a:t>
            </a:r>
            <a:r>
              <a:rPr lang="en-US" baseline="0" dirty="0" smtClean="0"/>
              <a:t> love becomes what you care about</a:t>
            </a:r>
          </a:p>
          <a:p>
            <a:endParaRPr lang="en-US" baseline="0" dirty="0" smtClean="0"/>
          </a:p>
          <a:p>
            <a:r>
              <a:rPr lang="en-US" baseline="0" dirty="0" smtClean="0"/>
              <a:t>What the world needs, becomes what your hospital or system needs.  </a:t>
            </a:r>
          </a:p>
          <a:p>
            <a:endParaRPr lang="en-US" baseline="0" dirty="0" smtClean="0"/>
          </a:p>
          <a:p>
            <a:r>
              <a:rPr lang="en-US" baseline="0" dirty="0" smtClean="0"/>
              <a:t>We can keep what you get paid for. I have no illusions about free labor.</a:t>
            </a:r>
          </a:p>
          <a:p>
            <a:endParaRPr lang="en-US" baseline="0" dirty="0" smtClean="0"/>
          </a:p>
          <a:p>
            <a:r>
              <a:rPr lang="en-US" baseline="0" dirty="0" smtClean="0"/>
              <a:t>And finally, what you’re good at becomes what you’re willing to work on. </a:t>
            </a:r>
          </a:p>
          <a:p>
            <a:endParaRPr lang="en-US" baseline="0" dirty="0" smtClean="0"/>
          </a:p>
          <a:p>
            <a:r>
              <a:rPr lang="en-US" baseline="0" dirty="0" smtClean="0"/>
              <a:t>And because this is a Quality Forum, I know you all care about patient’s, I know you’re doing the work that hospitals need, you might not be getting paid for your QI work yet, but hopefully someday, and I know you all are willing to work at this just by you being here. </a:t>
            </a:r>
          </a:p>
        </p:txBody>
      </p:sp>
      <p:sp>
        <p:nvSpPr>
          <p:cNvPr id="4" name="Slide Number Placeholder 3"/>
          <p:cNvSpPr>
            <a:spLocks noGrp="1"/>
          </p:cNvSpPr>
          <p:nvPr>
            <p:ph type="sldNum" sz="quarter" idx="10"/>
          </p:nvPr>
        </p:nvSpPr>
        <p:spPr/>
        <p:txBody>
          <a:bodyPr/>
          <a:lstStyle/>
          <a:p>
            <a:fld id="{C633A7F8-1294-4237-AD47-7E23C3999A13}" type="slidenum">
              <a:rPr lang="en-US" smtClean="0"/>
              <a:t>27</a:t>
            </a:fld>
            <a:endParaRPr lang="en-US"/>
          </a:p>
        </p:txBody>
      </p:sp>
    </p:spTree>
    <p:extLst>
      <p:ext uri="{BB962C8B-B14F-4D97-AF65-F5344CB8AC3E}">
        <p14:creationId xmlns:p14="http://schemas.microsoft.com/office/powerpoint/2010/main" val="4050732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Journey before destination. </a:t>
            </a:r>
          </a:p>
          <a:p>
            <a:endParaRPr lang="en-US" dirty="0" smtClean="0"/>
          </a:p>
          <a:p>
            <a:r>
              <a:rPr lang="en-US" dirty="0" smtClean="0"/>
              <a:t>I actually</a:t>
            </a:r>
            <a:r>
              <a:rPr lang="en-US" baseline="0" dirty="0" smtClean="0"/>
              <a:t> see a lot of parallels between my </a:t>
            </a:r>
            <a:r>
              <a:rPr lang="en-US" baseline="0" smtClean="0"/>
              <a:t>career and to </a:t>
            </a:r>
            <a:r>
              <a:rPr lang="en-US" baseline="0" dirty="0" smtClean="0"/>
              <a:t>QI and process improvement itself.  Quality and process improvement is all about assessing outcomes and tweaking or changing the process to get better results. Excel wasn’t working for me, I didn’t get into medical school the first time around, the elevated lactate protocol was failing, but with some added insight, small changes make a big difference. </a:t>
            </a:r>
          </a:p>
          <a:p>
            <a:endParaRPr lang="en-US" baseline="0" dirty="0" smtClean="0"/>
          </a:p>
          <a:p>
            <a:r>
              <a:rPr lang="en-US" baseline="0" dirty="0" smtClean="0"/>
              <a:t>So find what you care about, what you’re willing to work on, and take some chances. Apply to that job, volunteer for the project. You never know where your journey will take you.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633A7F8-1294-4237-AD47-7E23C3999A13}" type="slidenum">
              <a:rPr lang="en-US" smtClean="0"/>
              <a:t>28</a:t>
            </a:fld>
            <a:endParaRPr lang="en-US"/>
          </a:p>
        </p:txBody>
      </p:sp>
    </p:spTree>
    <p:extLst>
      <p:ext uri="{BB962C8B-B14F-4D97-AF65-F5344CB8AC3E}">
        <p14:creationId xmlns:p14="http://schemas.microsoft.com/office/powerpoint/2010/main" val="75575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a:t>
            </a:r>
            <a:r>
              <a:rPr lang="en-US" baseline="0" dirty="0" smtClean="0"/>
              <a:t> am a huge science fiction and fantasy nerd and one of my favorite authors is Brandon Sanderson, he’s written some really excellent books and series that all happen in the same universe “The </a:t>
            </a:r>
            <a:r>
              <a:rPr lang="en-US" baseline="0" dirty="0" err="1" smtClean="0"/>
              <a:t>Cosmere</a:t>
            </a:r>
            <a:r>
              <a:rPr lang="en-US" baseline="0" dirty="0" smtClean="0"/>
              <a:t>”. I could probably talk all day about his books and the worlds he creates but I really just want to focus on this one quote. If anyone is wondering its part of an oath by the Knight’s Radiant.</a:t>
            </a:r>
          </a:p>
          <a:p>
            <a:endParaRPr lang="en-US" baseline="0" dirty="0" smtClean="0"/>
          </a:p>
          <a:p>
            <a:r>
              <a:rPr lang="en-US" baseline="0" dirty="0" smtClean="0"/>
              <a:t>Journey before destination. This resonates a lot with me and so I am going to talk about the journey I’ve taken to be here today, standing in front of you all talking about quality and patient safety. And spoiler alert, if you asked me 10 years ago where my career in Medicine was headed, I would not have said being here. </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3</a:t>
            </a:fld>
            <a:endParaRPr lang="en-US"/>
          </a:p>
        </p:txBody>
      </p:sp>
    </p:spTree>
    <p:extLst>
      <p:ext uri="{BB962C8B-B14F-4D97-AF65-F5344CB8AC3E}">
        <p14:creationId xmlns:p14="http://schemas.microsoft.com/office/powerpoint/2010/main" val="319049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think it is engrained in all of us, from a very early age, the desire to help people. To heal the sick…to cure the ill…and to soothe the suffering.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would</a:t>
            </a:r>
            <a:r>
              <a:rPr lang="en-US" baseline="0" dirty="0" smtClean="0"/>
              <a:t> wager to guess that a lot of us in this room right now said this at one point when asked about becoming a doctor. I know I did. Almost as long as I can remember I wanted to be a doctor. There was a short period before that though that marine biologist was at the top of my list…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4</a:t>
            </a:fld>
            <a:endParaRPr lang="en-US"/>
          </a:p>
        </p:txBody>
      </p:sp>
    </p:spTree>
    <p:extLst>
      <p:ext uri="{BB962C8B-B14F-4D97-AF65-F5344CB8AC3E}">
        <p14:creationId xmlns:p14="http://schemas.microsoft.com/office/powerpoint/2010/main" val="324657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by the time I went to college I knew I definitely wanted to be a doctor. </a:t>
            </a:r>
          </a:p>
          <a:p>
            <a:endParaRPr lang="en-US" baseline="0" dirty="0" smtClean="0"/>
          </a:p>
          <a:p>
            <a:r>
              <a:rPr lang="en-US" baseline="0" dirty="0" smtClean="0"/>
              <a:t>Growing up in Massachusetts and being a bit of a home body, I ended up going to the College of the Holy Cross in Worcester MA. </a:t>
            </a:r>
          </a:p>
          <a:p>
            <a:endParaRPr lang="en-US" baseline="0" dirty="0" smtClean="0"/>
          </a:p>
          <a:p>
            <a:r>
              <a:rPr lang="en-US" baseline="0" dirty="0" smtClean="0"/>
              <a:t>At the time, to get into the pre-med concentration you needed to apply BEFORE you got into the school. I didn’t know that, so my pre-med classes were all delayed a year. </a:t>
            </a:r>
          </a:p>
          <a:p>
            <a:endParaRPr lang="en-US" baseline="0" dirty="0" smtClean="0"/>
          </a:p>
          <a:p>
            <a:r>
              <a:rPr lang="en-US" baseline="0" dirty="0" smtClean="0"/>
              <a:t>So instead of being a science major, I was a Classics major. I studied Latin and Greek. I figured Hippocrates was Greek right? And physicians love him. Truthfully though, I enjoyed it, found it interesting, and figured I would spend the rest of my life doing science and medicine so why not study something else? </a:t>
            </a:r>
          </a:p>
          <a:p>
            <a:endParaRPr lang="en-US" baseline="0" dirty="0" smtClean="0"/>
          </a:p>
          <a:p>
            <a:r>
              <a:rPr lang="en-US" baseline="0" dirty="0" smtClean="0"/>
              <a:t>Eventually though I made it into the pre-med concentration and got all my required classes. </a:t>
            </a:r>
          </a:p>
        </p:txBody>
      </p:sp>
      <p:sp>
        <p:nvSpPr>
          <p:cNvPr id="4" name="Slide Number Placeholder 3"/>
          <p:cNvSpPr>
            <a:spLocks noGrp="1"/>
          </p:cNvSpPr>
          <p:nvPr>
            <p:ph type="sldNum" sz="quarter" idx="10"/>
          </p:nvPr>
        </p:nvSpPr>
        <p:spPr/>
        <p:txBody>
          <a:bodyPr/>
          <a:lstStyle/>
          <a:p>
            <a:fld id="{C633A7F8-1294-4237-AD47-7E23C3999A13}" type="slidenum">
              <a:rPr lang="en-US" smtClean="0"/>
              <a:t>5</a:t>
            </a:fld>
            <a:endParaRPr lang="en-US"/>
          </a:p>
        </p:txBody>
      </p:sp>
    </p:spTree>
    <p:extLst>
      <p:ext uri="{BB962C8B-B14F-4D97-AF65-F5344CB8AC3E}">
        <p14:creationId xmlns:p14="http://schemas.microsoft.com/office/powerpoint/2010/main" val="341950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my</a:t>
            </a:r>
            <a:r>
              <a:rPr lang="en-US" baseline="0" dirty="0" smtClean="0"/>
              <a:t> pre-med classes were all delayed a year which meant I couldn’t apply to medical school immediately out of college. Instead, I took a job as a data manager in the Division of Radiation Oncology at the Brigham and Women’s Hospital. </a:t>
            </a:r>
          </a:p>
          <a:p>
            <a:endParaRPr lang="en-US" baseline="0" dirty="0" smtClean="0"/>
          </a:p>
          <a:p>
            <a:r>
              <a:rPr lang="en-US" dirty="0" smtClean="0"/>
              <a:t>My primary role was to manage a database</a:t>
            </a:r>
            <a:r>
              <a:rPr lang="en-US" baseline="0" dirty="0" smtClean="0"/>
              <a:t> for a study that screened for secondary malignancies in Hodgkin’s Disease survivors. During my time here I learned a few things. One, I am not very good at Excel. To get around Excel I set up a form to input data into that would then push it to excel. I was improving my process. </a:t>
            </a:r>
          </a:p>
          <a:p>
            <a:endParaRPr lang="en-US" baseline="0" dirty="0" smtClean="0"/>
          </a:p>
          <a:p>
            <a:r>
              <a:rPr lang="en-US" baseline="0" dirty="0" smtClean="0"/>
              <a:t>Second, Radiation Oncology was way too much physics for my liking. </a:t>
            </a:r>
          </a:p>
          <a:p>
            <a:endParaRPr lang="en-US" baseline="0" dirty="0" smtClean="0"/>
          </a:p>
          <a:p>
            <a:r>
              <a:rPr lang="en-US" baseline="0" dirty="0" smtClean="0"/>
              <a:t>Case in point, I have no idea what these equations mean but they came up when I googled physics equations. </a:t>
            </a:r>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6</a:t>
            </a:fld>
            <a:endParaRPr lang="en-US"/>
          </a:p>
        </p:txBody>
      </p:sp>
    </p:spTree>
    <p:extLst>
      <p:ext uri="{BB962C8B-B14F-4D97-AF65-F5344CB8AC3E}">
        <p14:creationId xmlns:p14="http://schemas.microsoft.com/office/powerpoint/2010/main" val="30614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 year I could finally apply to medical school. My dreams were finally going to come true. </a:t>
            </a:r>
          </a:p>
          <a:p>
            <a:endParaRPr lang="en-US" baseline="0" dirty="0" smtClean="0"/>
          </a:p>
          <a:p>
            <a:r>
              <a:rPr lang="en-US" baseline="0" dirty="0" smtClean="0"/>
              <a:t>I addition to every medical school in Massachusetts and New England I also applied to schools in Illinois, Missouri, </a:t>
            </a:r>
            <a:r>
              <a:rPr lang="en-US" baseline="0" dirty="0" err="1" smtClean="0"/>
              <a:t>Lousiana</a:t>
            </a:r>
            <a:r>
              <a:rPr lang="en-US" baseline="0" dirty="0" smtClean="0"/>
              <a:t>, Virginia, New York, </a:t>
            </a:r>
            <a:r>
              <a:rPr lang="en-US" baseline="0" dirty="0" err="1" smtClean="0"/>
              <a:t>Pennyslvania</a:t>
            </a:r>
            <a:r>
              <a:rPr lang="en-US" baseline="0" dirty="0" smtClean="0"/>
              <a:t>, DC. All over. Except Minnesota, I wasn’t really sure where that was yet…</a:t>
            </a:r>
          </a:p>
          <a:p>
            <a:endParaRPr lang="en-US" baseline="0" dirty="0" smtClean="0"/>
          </a:p>
          <a:p>
            <a:r>
              <a:rPr lang="en-US" baseline="0" dirty="0" smtClean="0"/>
              <a:t>I anxiously awaited to hear back for all the interviews I was going to get.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7</a:t>
            </a:fld>
            <a:endParaRPr lang="en-US"/>
          </a:p>
        </p:txBody>
      </p:sp>
    </p:spTree>
    <p:extLst>
      <p:ext uri="{BB962C8B-B14F-4D97-AF65-F5344CB8AC3E}">
        <p14:creationId xmlns:p14="http://schemas.microsoft.com/office/powerpoint/2010/main" val="57105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 didn’t get into any of them.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8</a:t>
            </a:fld>
            <a:endParaRPr lang="en-US"/>
          </a:p>
        </p:txBody>
      </p:sp>
    </p:spTree>
    <p:extLst>
      <p:ext uri="{BB962C8B-B14F-4D97-AF65-F5344CB8AC3E}">
        <p14:creationId xmlns:p14="http://schemas.microsoft.com/office/powerpoint/2010/main" val="89403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did</a:t>
            </a:r>
            <a:r>
              <a:rPr lang="en-US" baseline="0" dirty="0" smtClean="0"/>
              <a:t> I do?</a:t>
            </a:r>
          </a:p>
          <a:p>
            <a:endParaRPr lang="en-US" baseline="0" dirty="0" smtClean="0"/>
          </a:p>
          <a:p>
            <a:r>
              <a:rPr lang="en-US" baseline="0" dirty="0" smtClean="0"/>
              <a:t>I applied again. To even more schools. If the outcome wasn’t the desired one, just repeat the process right? Well not exactly. I had bolstered my resume a bit, spent another year at Brigham and Women’s, refined my application, wrote more essays. I was doing my own form of process improvement to achieve a better outcome. </a:t>
            </a:r>
          </a:p>
          <a:p>
            <a:endParaRPr lang="en-US" baseline="0" dirty="0" smtClean="0"/>
          </a:p>
          <a:p>
            <a:r>
              <a:rPr lang="en-US" baseline="0" dirty="0" smtClean="0"/>
              <a:t>Still wasn’t sure where Minnesota was though…</a:t>
            </a:r>
          </a:p>
          <a:p>
            <a:endParaRPr lang="en-US" dirty="0"/>
          </a:p>
        </p:txBody>
      </p:sp>
      <p:sp>
        <p:nvSpPr>
          <p:cNvPr id="4" name="Slide Number Placeholder 3"/>
          <p:cNvSpPr>
            <a:spLocks noGrp="1"/>
          </p:cNvSpPr>
          <p:nvPr>
            <p:ph type="sldNum" sz="quarter" idx="10"/>
          </p:nvPr>
        </p:nvSpPr>
        <p:spPr/>
        <p:txBody>
          <a:bodyPr/>
          <a:lstStyle/>
          <a:p>
            <a:fld id="{C633A7F8-1294-4237-AD47-7E23C3999A13}" type="slidenum">
              <a:rPr lang="en-US" smtClean="0"/>
              <a:t>9</a:t>
            </a:fld>
            <a:endParaRPr lang="en-US"/>
          </a:p>
        </p:txBody>
      </p:sp>
    </p:spTree>
    <p:extLst>
      <p:ext uri="{BB962C8B-B14F-4D97-AF65-F5344CB8AC3E}">
        <p14:creationId xmlns:p14="http://schemas.microsoft.com/office/powerpoint/2010/main" val="398252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063C6E-D349-4B5E-91FD-53E0EB5D4992}"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14956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3C6E-D349-4B5E-91FD-53E0EB5D4992}"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88554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3C6E-D349-4B5E-91FD-53E0EB5D4992}"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200560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3C6E-D349-4B5E-91FD-53E0EB5D4992}"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76571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063C6E-D349-4B5E-91FD-53E0EB5D4992}"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216556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063C6E-D349-4B5E-91FD-53E0EB5D4992}"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229810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063C6E-D349-4B5E-91FD-53E0EB5D4992}" type="datetimeFigureOut">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406850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063C6E-D349-4B5E-91FD-53E0EB5D4992}"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2722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63C6E-D349-4B5E-91FD-53E0EB5D4992}" type="datetimeFigureOut">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89659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063C6E-D349-4B5E-91FD-53E0EB5D4992}"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4227148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063C6E-D349-4B5E-91FD-53E0EB5D4992}"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47BEA-EFAF-469F-BB86-E6E0E423D35E}" type="slidenum">
              <a:rPr lang="en-US" smtClean="0"/>
              <a:t>‹#›</a:t>
            </a:fld>
            <a:endParaRPr lang="en-US"/>
          </a:p>
        </p:txBody>
      </p:sp>
    </p:spTree>
    <p:extLst>
      <p:ext uri="{BB962C8B-B14F-4D97-AF65-F5344CB8AC3E}">
        <p14:creationId xmlns:p14="http://schemas.microsoft.com/office/powerpoint/2010/main" val="36383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63C6E-D349-4B5E-91FD-53E0EB5D4992}" type="datetimeFigureOut">
              <a:rPr lang="en-US" smtClean="0"/>
              <a:t>6/13/2023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47BEA-EFAF-469F-BB86-E6E0E423D35E}" type="slidenum">
              <a:rPr lang="en-US" smtClean="0"/>
              <a:t>‹#›</a:t>
            </a:fld>
            <a:endParaRPr lang="en-US"/>
          </a:p>
        </p:txBody>
      </p:sp>
    </p:spTree>
    <p:extLst>
      <p:ext uri="{BB962C8B-B14F-4D97-AF65-F5344CB8AC3E}">
        <p14:creationId xmlns:p14="http://schemas.microsoft.com/office/powerpoint/2010/main" val="380004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Journey to Quality Improvement</a:t>
            </a:r>
            <a:endParaRPr lang="en-US" dirty="0"/>
          </a:p>
        </p:txBody>
      </p:sp>
      <p:sp>
        <p:nvSpPr>
          <p:cNvPr id="3" name="Subtitle 2"/>
          <p:cNvSpPr>
            <a:spLocks noGrp="1"/>
          </p:cNvSpPr>
          <p:nvPr>
            <p:ph type="subTitle" idx="1"/>
          </p:nvPr>
        </p:nvSpPr>
        <p:spPr>
          <a:xfrm>
            <a:off x="1524000" y="4352665"/>
            <a:ext cx="9144000" cy="1655762"/>
          </a:xfrm>
        </p:spPr>
        <p:txBody>
          <a:bodyPr/>
          <a:lstStyle/>
          <a:p>
            <a:r>
              <a:rPr lang="en-US" dirty="0" smtClean="0"/>
              <a:t>Benjamin Webber, MD</a:t>
            </a:r>
          </a:p>
          <a:p>
            <a:r>
              <a:rPr lang="en-US" dirty="0" smtClean="0"/>
              <a:t>Senior Medical Director, Adult Med/</a:t>
            </a:r>
            <a:r>
              <a:rPr lang="en-US" dirty="0" err="1" smtClean="0"/>
              <a:t>Surg</a:t>
            </a:r>
            <a:r>
              <a:rPr lang="en-US" dirty="0" smtClean="0"/>
              <a:t> UMMC East Bank</a:t>
            </a:r>
          </a:p>
          <a:p>
            <a:r>
              <a:rPr lang="en-US" dirty="0" smtClean="0"/>
              <a:t>Associate Vice Chair of Clinical Affairs, Department of Medicine</a:t>
            </a:r>
            <a:endParaRPr lang="en-US" dirty="0"/>
          </a:p>
        </p:txBody>
      </p:sp>
    </p:spTree>
    <p:extLst>
      <p:ext uri="{BB962C8B-B14F-4D97-AF65-F5344CB8AC3E}">
        <p14:creationId xmlns:p14="http://schemas.microsoft.com/office/powerpoint/2010/main" val="222073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1" r="781" b="1442"/>
          <a:stretch/>
        </p:blipFill>
        <p:spPr>
          <a:xfrm>
            <a:off x="1401573" y="889324"/>
            <a:ext cx="9126611" cy="5159229"/>
          </a:xfrm>
          <a:prstGeom prst="rect">
            <a:avLst/>
          </a:prstGeom>
        </p:spPr>
      </p:pic>
      <p:sp>
        <p:nvSpPr>
          <p:cNvPr id="8" name="Curved Right Arrow 7"/>
          <p:cNvSpPr/>
          <p:nvPr/>
        </p:nvSpPr>
        <p:spPr>
          <a:xfrm rot="4695116">
            <a:off x="8081679" y="481468"/>
            <a:ext cx="1195031" cy="2835478"/>
          </a:xfrm>
          <a:prstGeom prst="curvedRightArrow">
            <a:avLst>
              <a:gd name="adj1" fmla="val 13927"/>
              <a:gd name="adj2" fmla="val 42047"/>
              <a:gd name="adj3" fmla="val 1875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rot="3746798">
            <a:off x="7679821" y="525739"/>
            <a:ext cx="1243880" cy="3405069"/>
          </a:xfrm>
          <a:prstGeom prst="curvedRightArrow">
            <a:avLst>
              <a:gd name="adj1" fmla="val 12499"/>
              <a:gd name="adj2" fmla="val 42047"/>
              <a:gd name="adj3" fmla="val 187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6728106" flipV="1">
            <a:off x="8519740" y="2475290"/>
            <a:ext cx="1937854" cy="814379"/>
          </a:xfrm>
          <a:prstGeom prst="curvedDownArrow">
            <a:avLst>
              <a:gd name="adj1" fmla="val 18483"/>
              <a:gd name="adj2" fmla="val 50000"/>
              <a:gd name="adj3" fmla="val 3250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8071263" flipV="1">
            <a:off x="6051125" y="2512008"/>
            <a:ext cx="4336059" cy="1379022"/>
          </a:xfrm>
          <a:prstGeom prst="curvedDownArrow">
            <a:avLst>
              <a:gd name="adj1" fmla="val 18483"/>
              <a:gd name="adj2" fmla="val 50000"/>
              <a:gd name="adj3" fmla="val 3250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2578873">
            <a:off x="9388006" y="1807088"/>
            <a:ext cx="513643" cy="1044894"/>
          </a:xfrm>
          <a:prstGeom prst="curvedRightArrow">
            <a:avLst>
              <a:gd name="adj1" fmla="val 13927"/>
              <a:gd name="adj2" fmla="val 42047"/>
              <a:gd name="adj3" fmla="val 187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rot="5400000">
            <a:off x="9070464" y="1109844"/>
            <a:ext cx="1054839" cy="1182023"/>
          </a:xfrm>
          <a:prstGeom prst="curvedRightArrow">
            <a:avLst>
              <a:gd name="adj1" fmla="val 13927"/>
              <a:gd name="adj2" fmla="val 42047"/>
              <a:gd name="adj3" fmla="val 187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Down Arrow 14"/>
          <p:cNvSpPr/>
          <p:nvPr/>
        </p:nvSpPr>
        <p:spPr>
          <a:xfrm rot="9680726" flipV="1">
            <a:off x="5863027" y="1245488"/>
            <a:ext cx="4207776" cy="1180625"/>
          </a:xfrm>
          <a:prstGeom prst="curvedDownArrow">
            <a:avLst>
              <a:gd name="adj1" fmla="val 18483"/>
              <a:gd name="adj2" fmla="val 50000"/>
              <a:gd name="adj3" fmla="val 3294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Down Arrow 15"/>
          <p:cNvSpPr/>
          <p:nvPr/>
        </p:nvSpPr>
        <p:spPr>
          <a:xfrm rot="8357405" flipV="1">
            <a:off x="5156584" y="2314256"/>
            <a:ext cx="5120370" cy="1507595"/>
          </a:xfrm>
          <a:prstGeom prst="curvedDownArrow">
            <a:avLst>
              <a:gd name="adj1" fmla="val 10678"/>
              <a:gd name="adj2" fmla="val 50000"/>
              <a:gd name="adj3" fmla="val 308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rot="7059520" flipV="1">
            <a:off x="7338467" y="2392410"/>
            <a:ext cx="2840160" cy="1538025"/>
          </a:xfrm>
          <a:prstGeom prst="curvedDownArrow">
            <a:avLst>
              <a:gd name="adj1" fmla="val 10678"/>
              <a:gd name="adj2" fmla="val 50000"/>
              <a:gd name="adj3" fmla="val 308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5-Point Star 12"/>
          <p:cNvSpPr/>
          <p:nvPr/>
        </p:nvSpPr>
        <p:spPr>
          <a:xfrm>
            <a:off x="9658666" y="1857207"/>
            <a:ext cx="617268" cy="57027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7359035" y="2394544"/>
            <a:ext cx="617268" cy="570271"/>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693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46" y="649468"/>
            <a:ext cx="2349909" cy="2946797"/>
          </a:xfrm>
          <a:prstGeom prst="rect">
            <a:avLst/>
          </a:prstGeom>
        </p:spPr>
      </p:pic>
      <p:grpSp>
        <p:nvGrpSpPr>
          <p:cNvPr id="11" name="Group 10"/>
          <p:cNvGrpSpPr/>
          <p:nvPr/>
        </p:nvGrpSpPr>
        <p:grpSpPr>
          <a:xfrm>
            <a:off x="3277955" y="2201778"/>
            <a:ext cx="8144024" cy="2831553"/>
            <a:chOff x="3277955" y="2201778"/>
            <a:chExt cx="8144024" cy="2831553"/>
          </a:xfrm>
        </p:grpSpPr>
        <p:sp>
          <p:nvSpPr>
            <p:cNvPr id="3" name="Freeform 2"/>
            <p:cNvSpPr/>
            <p:nvPr/>
          </p:nvSpPr>
          <p:spPr>
            <a:xfrm>
              <a:off x="3862137" y="2628191"/>
              <a:ext cx="7303168" cy="2364913"/>
            </a:xfrm>
            <a:custGeom>
              <a:avLst/>
              <a:gdLst>
                <a:gd name="connsiteX0" fmla="*/ 0 w 6136106"/>
                <a:gd name="connsiteY0" fmla="*/ 2093496 h 2338736"/>
                <a:gd name="connsiteX1" fmla="*/ 854242 w 6136106"/>
                <a:gd name="connsiteY1" fmla="*/ 2093496 h 2338736"/>
                <a:gd name="connsiteX2" fmla="*/ 2658979 w 6136106"/>
                <a:gd name="connsiteY2" fmla="*/ 1 h 2338736"/>
                <a:gd name="connsiteX3" fmla="*/ 4620127 w 6136106"/>
                <a:gd name="connsiteY3" fmla="*/ 2105528 h 2338736"/>
                <a:gd name="connsiteX4" fmla="*/ 6136106 w 6136106"/>
                <a:gd name="connsiteY4" fmla="*/ 2286001 h 2338736"/>
                <a:gd name="connsiteX5" fmla="*/ 6136106 w 6136106"/>
                <a:gd name="connsiteY5" fmla="*/ 2286001 h 2338736"/>
                <a:gd name="connsiteX6" fmla="*/ 6136106 w 6136106"/>
                <a:gd name="connsiteY6" fmla="*/ 2286001 h 233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6106" h="2338736">
                  <a:moveTo>
                    <a:pt x="0" y="2093496"/>
                  </a:moveTo>
                  <a:cubicBezTo>
                    <a:pt x="205539" y="2267954"/>
                    <a:pt x="411079" y="2442412"/>
                    <a:pt x="854242" y="2093496"/>
                  </a:cubicBezTo>
                  <a:cubicBezTo>
                    <a:pt x="1297405" y="1744580"/>
                    <a:pt x="2031332" y="-2004"/>
                    <a:pt x="2658979" y="1"/>
                  </a:cubicBezTo>
                  <a:cubicBezTo>
                    <a:pt x="3286626" y="2006"/>
                    <a:pt x="4040606" y="1724528"/>
                    <a:pt x="4620127" y="2105528"/>
                  </a:cubicBezTo>
                  <a:cubicBezTo>
                    <a:pt x="5199648" y="2486528"/>
                    <a:pt x="6136106" y="2286001"/>
                    <a:pt x="6136106" y="2286001"/>
                  </a:cubicBezTo>
                  <a:lnTo>
                    <a:pt x="6136106" y="2286001"/>
                  </a:lnTo>
                  <a:lnTo>
                    <a:pt x="6136106" y="2286001"/>
                  </a:lnTo>
                </a:path>
              </a:pathLst>
            </a:cu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5" name="Straight Connector 4"/>
            <p:cNvCxnSpPr/>
            <p:nvPr/>
          </p:nvCxnSpPr>
          <p:spPr>
            <a:xfrm>
              <a:off x="4150892" y="2201778"/>
              <a:ext cx="12032" cy="2791326"/>
            </a:xfrm>
            <a:prstGeom prst="line">
              <a:avLst/>
            </a:prstGeom>
            <a:ln w="57150"/>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4138862" y="4993104"/>
              <a:ext cx="7283117" cy="8020"/>
            </a:xfrm>
            <a:prstGeom prst="line">
              <a:avLst/>
            </a:prstGeom>
            <a:ln w="57150"/>
          </p:spPr>
          <p:style>
            <a:lnRef idx="3">
              <a:schemeClr val="dk1"/>
            </a:lnRef>
            <a:fillRef idx="0">
              <a:schemeClr val="dk1"/>
            </a:fillRef>
            <a:effectRef idx="2">
              <a:schemeClr val="dk1"/>
            </a:effectRef>
            <a:fontRef idx="minor">
              <a:schemeClr val="tx1"/>
            </a:fontRef>
          </p:style>
        </p:cxnSp>
        <p:sp>
          <p:nvSpPr>
            <p:cNvPr id="7" name="Rectangle 6"/>
            <p:cNvSpPr/>
            <p:nvPr/>
          </p:nvSpPr>
          <p:spPr>
            <a:xfrm>
              <a:off x="3277955" y="4528004"/>
              <a:ext cx="860907" cy="50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own Arrow 11"/>
          <p:cNvSpPr/>
          <p:nvPr/>
        </p:nvSpPr>
        <p:spPr>
          <a:xfrm>
            <a:off x="5035861" y="2628191"/>
            <a:ext cx="445169" cy="149191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63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33" y="613621"/>
            <a:ext cx="3048555" cy="1885705"/>
          </a:xfrm>
          <a:prstGeom prst="rect">
            <a:avLst/>
          </a:prstGeom>
        </p:spPr>
      </p:pic>
      <p:sp>
        <p:nvSpPr>
          <p:cNvPr id="5" name="Title 1"/>
          <p:cNvSpPr>
            <a:spLocks noGrp="1"/>
          </p:cNvSpPr>
          <p:nvPr>
            <p:ph type="title"/>
          </p:nvPr>
        </p:nvSpPr>
        <p:spPr>
          <a:xfrm>
            <a:off x="1676400" y="3103326"/>
            <a:ext cx="10515600" cy="1325563"/>
          </a:xfrm>
        </p:spPr>
        <p:txBody>
          <a:bodyPr/>
          <a:lstStyle/>
          <a:p>
            <a:r>
              <a:rPr lang="en-US" dirty="0" smtClean="0"/>
              <a:t>Quality Improvement enters the chat…</a:t>
            </a:r>
            <a:endParaRPr lang="en-US" dirty="0"/>
          </a:p>
        </p:txBody>
      </p:sp>
    </p:spTree>
    <p:extLst>
      <p:ext uri="{BB962C8B-B14F-4D97-AF65-F5344CB8AC3E}">
        <p14:creationId xmlns:p14="http://schemas.microsoft.com/office/powerpoint/2010/main" val="252128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4811" y="1982035"/>
            <a:ext cx="3060032" cy="4351338"/>
          </a:xfrm>
        </p:spPr>
        <p:txBody>
          <a:bodyPr/>
          <a:lstStyle/>
          <a:p>
            <a:pPr>
              <a:buFontTx/>
              <a:buChar char="-"/>
            </a:pPr>
            <a:r>
              <a:rPr lang="en-US" dirty="0" smtClean="0"/>
              <a:t>Alex</a:t>
            </a:r>
          </a:p>
          <a:p>
            <a:pPr>
              <a:buFontTx/>
              <a:buChar char="-"/>
            </a:pPr>
            <a:r>
              <a:rPr lang="en-US" dirty="0" smtClean="0"/>
              <a:t>Bill</a:t>
            </a:r>
          </a:p>
          <a:p>
            <a:pPr>
              <a:buFontTx/>
              <a:buChar char="-"/>
            </a:pPr>
            <a:r>
              <a:rPr lang="en-US" dirty="0" smtClean="0"/>
              <a:t>Scott</a:t>
            </a:r>
          </a:p>
          <a:p>
            <a:pPr>
              <a:buFontTx/>
              <a:buChar char="-"/>
            </a:pPr>
            <a:r>
              <a:rPr lang="en-US" dirty="0" smtClean="0"/>
              <a:t>Kenneth</a:t>
            </a:r>
          </a:p>
          <a:p>
            <a:pPr>
              <a:buFontTx/>
              <a:buChar char="-"/>
            </a:pPr>
            <a:r>
              <a:rPr lang="en-US" dirty="0" smtClean="0"/>
              <a:t>Dorothy</a:t>
            </a:r>
          </a:p>
          <a:p>
            <a:pPr>
              <a:buFontTx/>
              <a:buChar char="-"/>
            </a:pPr>
            <a:r>
              <a:rPr lang="en-US" dirty="0" smtClean="0"/>
              <a:t>Meghan</a:t>
            </a:r>
          </a:p>
          <a:p>
            <a:pPr>
              <a:buFontTx/>
              <a:buChar char="-"/>
            </a:pPr>
            <a:r>
              <a:rPr lang="en-US" dirty="0" smtClean="0"/>
              <a:t>Charles</a:t>
            </a:r>
          </a:p>
          <a:p>
            <a:pPr>
              <a:buFontTx/>
              <a:buChar char="-"/>
            </a:pPr>
            <a:r>
              <a:rPr lang="en-US" dirty="0" smtClean="0"/>
              <a:t>Edgar</a:t>
            </a:r>
            <a:endParaRPr lang="en-US" dirty="0"/>
          </a:p>
        </p:txBody>
      </p:sp>
      <p:pic>
        <p:nvPicPr>
          <p:cNvPr id="3074" name="Picture 2" descr="VA.gov Home | Veterans Aff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8" y="334712"/>
            <a:ext cx="5559426" cy="12341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213685" y="1982035"/>
            <a:ext cx="30600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dirty="0" smtClean="0"/>
              <a:t>Arthur</a:t>
            </a:r>
          </a:p>
          <a:p>
            <a:pPr>
              <a:buFontTx/>
              <a:buChar char="-"/>
            </a:pPr>
            <a:r>
              <a:rPr lang="en-US" dirty="0" smtClean="0"/>
              <a:t>Elizabeth</a:t>
            </a:r>
          </a:p>
          <a:p>
            <a:pPr>
              <a:buFontTx/>
              <a:buChar char="-"/>
            </a:pPr>
            <a:r>
              <a:rPr lang="en-US" dirty="0" smtClean="0"/>
              <a:t>Ryan</a:t>
            </a:r>
          </a:p>
          <a:p>
            <a:pPr>
              <a:buFontTx/>
              <a:buChar char="-"/>
            </a:pPr>
            <a:r>
              <a:rPr lang="en-US" dirty="0" smtClean="0"/>
              <a:t>Cindy</a:t>
            </a:r>
          </a:p>
          <a:p>
            <a:pPr>
              <a:buFontTx/>
              <a:buChar char="-"/>
            </a:pPr>
            <a:r>
              <a:rPr lang="en-US" dirty="0" smtClean="0"/>
              <a:t>Jordyn</a:t>
            </a:r>
          </a:p>
          <a:p>
            <a:pPr>
              <a:buFontTx/>
              <a:buChar char="-"/>
            </a:pPr>
            <a:r>
              <a:rPr lang="en-US" dirty="0" smtClean="0"/>
              <a:t>Jack</a:t>
            </a:r>
          </a:p>
          <a:p>
            <a:pPr>
              <a:buFontTx/>
              <a:buChar char="-"/>
            </a:pPr>
            <a:r>
              <a:rPr lang="en-US" dirty="0" smtClean="0"/>
              <a:t>Janet</a:t>
            </a:r>
          </a:p>
          <a:p>
            <a:pPr>
              <a:buFontTx/>
              <a:buChar char="-"/>
            </a:pPr>
            <a:r>
              <a:rPr lang="en-US" dirty="0" smtClean="0"/>
              <a:t>Margaret</a:t>
            </a:r>
            <a:endParaRPr lang="en-US" dirty="0"/>
          </a:p>
        </p:txBody>
      </p:sp>
      <p:sp>
        <p:nvSpPr>
          <p:cNvPr id="6" name="Content Placeholder 2"/>
          <p:cNvSpPr txBox="1">
            <a:spLocks/>
          </p:cNvSpPr>
          <p:nvPr/>
        </p:nvSpPr>
        <p:spPr>
          <a:xfrm>
            <a:off x="7736306" y="1982035"/>
            <a:ext cx="30600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dirty="0" smtClean="0"/>
              <a:t>Brian</a:t>
            </a:r>
          </a:p>
          <a:p>
            <a:pPr>
              <a:buFontTx/>
              <a:buChar char="-"/>
            </a:pPr>
            <a:r>
              <a:rPr lang="en-US" dirty="0" smtClean="0"/>
              <a:t>Melissa</a:t>
            </a:r>
          </a:p>
          <a:p>
            <a:pPr>
              <a:buFontTx/>
              <a:buChar char="-"/>
            </a:pPr>
            <a:r>
              <a:rPr lang="en-US" dirty="0" smtClean="0"/>
              <a:t>Keith</a:t>
            </a:r>
          </a:p>
          <a:p>
            <a:pPr>
              <a:buFontTx/>
              <a:buChar char="-"/>
            </a:pPr>
            <a:r>
              <a:rPr lang="en-US" dirty="0" smtClean="0"/>
              <a:t>Jimmy</a:t>
            </a:r>
          </a:p>
          <a:p>
            <a:pPr>
              <a:buFontTx/>
              <a:buChar char="-"/>
            </a:pPr>
            <a:r>
              <a:rPr lang="en-US" dirty="0" smtClean="0"/>
              <a:t>Kevin</a:t>
            </a:r>
          </a:p>
          <a:p>
            <a:pPr>
              <a:buFontTx/>
              <a:buChar char="-"/>
            </a:pPr>
            <a:r>
              <a:rPr lang="en-US" dirty="0" smtClean="0"/>
              <a:t>Jack</a:t>
            </a:r>
          </a:p>
          <a:p>
            <a:pPr>
              <a:buFontTx/>
              <a:buChar char="-"/>
            </a:pPr>
            <a:r>
              <a:rPr lang="en-US" dirty="0" smtClean="0"/>
              <a:t>Rachel</a:t>
            </a:r>
          </a:p>
          <a:p>
            <a:pPr>
              <a:buFontTx/>
              <a:buChar char="-"/>
            </a:pPr>
            <a:r>
              <a:rPr lang="en-US" dirty="0" smtClean="0"/>
              <a:t>Hannah</a:t>
            </a:r>
            <a:endParaRPr lang="en-US" dirty="0"/>
          </a:p>
        </p:txBody>
      </p:sp>
    </p:spTree>
    <p:extLst>
      <p:ext uri="{BB962C8B-B14F-4D97-AF65-F5344CB8AC3E}">
        <p14:creationId xmlns:p14="http://schemas.microsoft.com/office/powerpoint/2010/main" val="306480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4811" y="1982035"/>
            <a:ext cx="3060032" cy="4351338"/>
          </a:xfrm>
        </p:spPr>
        <p:txBody>
          <a:bodyPr/>
          <a:lstStyle/>
          <a:p>
            <a:pPr>
              <a:buFontTx/>
              <a:buChar char="-"/>
            </a:pPr>
            <a:r>
              <a:rPr lang="en-US" dirty="0" smtClean="0"/>
              <a:t>Alex</a:t>
            </a:r>
          </a:p>
          <a:p>
            <a:pPr>
              <a:buFontTx/>
              <a:buChar char="-"/>
            </a:pPr>
            <a:r>
              <a:rPr lang="en-US" dirty="0" smtClean="0"/>
              <a:t>Bill</a:t>
            </a:r>
          </a:p>
          <a:p>
            <a:pPr>
              <a:buFontTx/>
              <a:buChar char="-"/>
            </a:pPr>
            <a:r>
              <a:rPr lang="en-US" dirty="0" smtClean="0"/>
              <a:t>Scott</a:t>
            </a:r>
          </a:p>
          <a:p>
            <a:pPr>
              <a:buFontTx/>
              <a:buChar char="-"/>
            </a:pPr>
            <a:r>
              <a:rPr lang="en-US" dirty="0" smtClean="0"/>
              <a:t>Kenneth</a:t>
            </a:r>
          </a:p>
          <a:p>
            <a:pPr>
              <a:buFontTx/>
              <a:buChar char="-"/>
            </a:pPr>
            <a:r>
              <a:rPr lang="en-US" dirty="0" smtClean="0"/>
              <a:t>Dorothy</a:t>
            </a:r>
          </a:p>
          <a:p>
            <a:pPr>
              <a:buFontTx/>
              <a:buChar char="-"/>
            </a:pPr>
            <a:r>
              <a:rPr lang="en-US" dirty="0" smtClean="0"/>
              <a:t>Meghan</a:t>
            </a:r>
          </a:p>
          <a:p>
            <a:pPr>
              <a:buFontTx/>
              <a:buChar char="-"/>
            </a:pPr>
            <a:r>
              <a:rPr lang="en-US" dirty="0" smtClean="0"/>
              <a:t>Charles</a:t>
            </a:r>
          </a:p>
          <a:p>
            <a:pPr>
              <a:buFontTx/>
              <a:buChar char="-"/>
            </a:pPr>
            <a:r>
              <a:rPr lang="en-US" dirty="0" smtClean="0"/>
              <a:t>Edgar</a:t>
            </a:r>
            <a:endParaRPr lang="en-US" dirty="0"/>
          </a:p>
        </p:txBody>
      </p:sp>
      <p:pic>
        <p:nvPicPr>
          <p:cNvPr id="3074" name="Picture 2" descr="VA.gov Home | Veterans Aff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8" y="334712"/>
            <a:ext cx="5559426" cy="12341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213685" y="1982035"/>
            <a:ext cx="30600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dirty="0" smtClean="0"/>
              <a:t>Arthur</a:t>
            </a:r>
          </a:p>
          <a:p>
            <a:pPr>
              <a:buFontTx/>
              <a:buChar char="-"/>
            </a:pPr>
            <a:r>
              <a:rPr lang="en-US" dirty="0" smtClean="0"/>
              <a:t>Elizabeth</a:t>
            </a:r>
          </a:p>
          <a:p>
            <a:pPr>
              <a:buFontTx/>
              <a:buChar char="-"/>
            </a:pPr>
            <a:r>
              <a:rPr lang="en-US" dirty="0" smtClean="0"/>
              <a:t>Ryan</a:t>
            </a:r>
          </a:p>
          <a:p>
            <a:pPr>
              <a:buFontTx/>
              <a:buChar char="-"/>
            </a:pPr>
            <a:r>
              <a:rPr lang="en-US" dirty="0" smtClean="0"/>
              <a:t>Cindy</a:t>
            </a:r>
          </a:p>
          <a:p>
            <a:pPr>
              <a:buFontTx/>
              <a:buChar char="-"/>
            </a:pPr>
            <a:r>
              <a:rPr lang="en-US" dirty="0" smtClean="0"/>
              <a:t>Jordyn</a:t>
            </a:r>
          </a:p>
          <a:p>
            <a:pPr>
              <a:buFontTx/>
              <a:buChar char="-"/>
            </a:pPr>
            <a:r>
              <a:rPr lang="en-US" dirty="0" smtClean="0"/>
              <a:t>Jack</a:t>
            </a:r>
          </a:p>
          <a:p>
            <a:pPr>
              <a:buFontTx/>
              <a:buChar char="-"/>
            </a:pPr>
            <a:r>
              <a:rPr lang="en-US" dirty="0" smtClean="0"/>
              <a:t>Janet</a:t>
            </a:r>
          </a:p>
          <a:p>
            <a:pPr>
              <a:buFontTx/>
              <a:buChar char="-"/>
            </a:pPr>
            <a:r>
              <a:rPr lang="en-US" dirty="0" smtClean="0"/>
              <a:t>Margaret</a:t>
            </a:r>
            <a:endParaRPr lang="en-US" dirty="0"/>
          </a:p>
        </p:txBody>
      </p:sp>
      <p:sp>
        <p:nvSpPr>
          <p:cNvPr id="6" name="Content Placeholder 2"/>
          <p:cNvSpPr txBox="1">
            <a:spLocks/>
          </p:cNvSpPr>
          <p:nvPr/>
        </p:nvSpPr>
        <p:spPr>
          <a:xfrm>
            <a:off x="7736306" y="1982035"/>
            <a:ext cx="30600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dirty="0" smtClean="0"/>
              <a:t>Brian</a:t>
            </a:r>
          </a:p>
          <a:p>
            <a:pPr>
              <a:buFontTx/>
              <a:buChar char="-"/>
            </a:pPr>
            <a:r>
              <a:rPr lang="en-US" dirty="0" smtClean="0"/>
              <a:t>Melissa</a:t>
            </a:r>
          </a:p>
          <a:p>
            <a:pPr>
              <a:buFontTx/>
              <a:buChar char="-"/>
            </a:pPr>
            <a:r>
              <a:rPr lang="en-US" dirty="0" smtClean="0"/>
              <a:t>Keith</a:t>
            </a:r>
          </a:p>
          <a:p>
            <a:pPr>
              <a:buFontTx/>
              <a:buChar char="-"/>
            </a:pPr>
            <a:r>
              <a:rPr lang="en-US" dirty="0" smtClean="0"/>
              <a:t>Jimmy</a:t>
            </a:r>
          </a:p>
          <a:p>
            <a:pPr>
              <a:buFontTx/>
              <a:buChar char="-"/>
            </a:pPr>
            <a:r>
              <a:rPr lang="en-US" dirty="0" smtClean="0"/>
              <a:t>Kevin</a:t>
            </a:r>
          </a:p>
          <a:p>
            <a:pPr>
              <a:buFontTx/>
              <a:buChar char="-"/>
            </a:pPr>
            <a:r>
              <a:rPr lang="en-US" dirty="0" smtClean="0"/>
              <a:t>Jack</a:t>
            </a:r>
          </a:p>
          <a:p>
            <a:pPr>
              <a:buFontTx/>
              <a:buChar char="-"/>
            </a:pPr>
            <a:r>
              <a:rPr lang="en-US" dirty="0" smtClean="0"/>
              <a:t>Rachel</a:t>
            </a:r>
          </a:p>
          <a:p>
            <a:pPr>
              <a:buFontTx/>
              <a:buChar char="-"/>
            </a:pPr>
            <a:r>
              <a:rPr lang="en-US" dirty="0" smtClean="0"/>
              <a:t>Hannah</a:t>
            </a:r>
            <a:endParaRPr lang="en-US" dirty="0"/>
          </a:p>
        </p:txBody>
      </p:sp>
      <p:cxnSp>
        <p:nvCxnSpPr>
          <p:cNvPr id="4" name="Straight Connector 3"/>
          <p:cNvCxnSpPr/>
          <p:nvPr/>
        </p:nvCxnSpPr>
        <p:spPr>
          <a:xfrm>
            <a:off x="2594811" y="2225843"/>
            <a:ext cx="12272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94811" y="2739190"/>
            <a:ext cx="12272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32559" y="2225843"/>
            <a:ext cx="13836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832559" y="2739190"/>
            <a:ext cx="1383630" cy="4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13685" y="4784560"/>
            <a:ext cx="12272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594811" y="4764505"/>
            <a:ext cx="1684421" cy="200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32559" y="4275222"/>
            <a:ext cx="12272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17959" y="2225843"/>
            <a:ext cx="12272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9622" y="2739190"/>
            <a:ext cx="1800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13685" y="3244517"/>
            <a:ext cx="1227221" cy="16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2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303" y="3035783"/>
            <a:ext cx="369890" cy="359815"/>
          </a:xfrm>
          <a:prstGeom prst="rect">
            <a:avLst/>
          </a:prstGeom>
        </p:spPr>
      </p:pic>
      <p:pic>
        <p:nvPicPr>
          <p:cNvPr id="25" name="Picture 2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624" y="3540329"/>
            <a:ext cx="369890" cy="359815"/>
          </a:xfrm>
          <a:prstGeom prst="rect">
            <a:avLst/>
          </a:prstGeom>
        </p:spPr>
      </p:pic>
      <p:pic>
        <p:nvPicPr>
          <p:cNvPr id="26" name="Picture 2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624" y="4018217"/>
            <a:ext cx="369890" cy="359815"/>
          </a:xfrm>
          <a:prstGeom prst="rect">
            <a:avLst/>
          </a:prstGeom>
        </p:spPr>
      </p:pic>
      <p:pic>
        <p:nvPicPr>
          <p:cNvPr id="27" name="Picture 2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188" y="5062485"/>
            <a:ext cx="369890" cy="359815"/>
          </a:xfrm>
          <a:prstGeom prst="rect">
            <a:avLst/>
          </a:prstGeom>
        </p:spPr>
      </p:pic>
      <p:pic>
        <p:nvPicPr>
          <p:cNvPr id="28" name="Picture 27"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3064" y="5607786"/>
            <a:ext cx="369890" cy="359815"/>
          </a:xfrm>
          <a:prstGeom prst="rect">
            <a:avLst/>
          </a:prstGeom>
        </p:spPr>
      </p:pic>
      <p:pic>
        <p:nvPicPr>
          <p:cNvPr id="29" name="Picture 28"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3944" y="3540329"/>
            <a:ext cx="369890" cy="359815"/>
          </a:xfrm>
          <a:prstGeom prst="rect">
            <a:avLst/>
          </a:prstGeom>
        </p:spPr>
      </p:pic>
      <p:pic>
        <p:nvPicPr>
          <p:cNvPr id="30" name="Picture 2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8756" y="4018217"/>
            <a:ext cx="369890" cy="359815"/>
          </a:xfrm>
          <a:prstGeom prst="rect">
            <a:avLst/>
          </a:prstGeom>
        </p:spPr>
      </p:pic>
      <p:pic>
        <p:nvPicPr>
          <p:cNvPr id="31" name="Picture 30"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9445" y="5062484"/>
            <a:ext cx="369890" cy="359815"/>
          </a:xfrm>
          <a:prstGeom prst="rect">
            <a:avLst/>
          </a:prstGeom>
        </p:spPr>
      </p:pic>
      <p:pic>
        <p:nvPicPr>
          <p:cNvPr id="32" name="Picture 31"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8646" y="5607785"/>
            <a:ext cx="369890" cy="359815"/>
          </a:xfrm>
          <a:prstGeom prst="rect">
            <a:avLst/>
          </a:prstGeom>
        </p:spPr>
      </p:pic>
      <p:pic>
        <p:nvPicPr>
          <p:cNvPr id="33" name="Picture 3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6299" y="3035782"/>
            <a:ext cx="369890" cy="359815"/>
          </a:xfrm>
          <a:prstGeom prst="rect">
            <a:avLst/>
          </a:prstGeom>
        </p:spPr>
      </p:pic>
      <p:pic>
        <p:nvPicPr>
          <p:cNvPr id="34" name="Picture 3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9780" y="3577957"/>
            <a:ext cx="369890" cy="359815"/>
          </a:xfrm>
          <a:prstGeom prst="rect">
            <a:avLst/>
          </a:prstGeom>
        </p:spPr>
      </p:pic>
      <p:pic>
        <p:nvPicPr>
          <p:cNvPr id="35" name="Picture 3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0943" y="4568820"/>
            <a:ext cx="369890" cy="359815"/>
          </a:xfrm>
          <a:prstGeom prst="rect">
            <a:avLst/>
          </a:prstGeom>
        </p:spPr>
      </p:pic>
      <p:pic>
        <p:nvPicPr>
          <p:cNvPr id="36" name="Picture 3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1377" y="5062483"/>
            <a:ext cx="369890" cy="359815"/>
          </a:xfrm>
          <a:prstGeom prst="rect">
            <a:avLst/>
          </a:prstGeom>
        </p:spPr>
      </p:pic>
      <p:pic>
        <p:nvPicPr>
          <p:cNvPr id="37" name="Picture 3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2234" y="5555896"/>
            <a:ext cx="369890" cy="359815"/>
          </a:xfrm>
          <a:prstGeom prst="rect">
            <a:avLst/>
          </a:prstGeom>
        </p:spPr>
      </p:pic>
    </p:spTree>
    <p:extLst>
      <p:ext uri="{BB962C8B-B14F-4D97-AF65-F5344CB8AC3E}">
        <p14:creationId xmlns:p14="http://schemas.microsoft.com/office/powerpoint/2010/main" val="42217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29"/>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500"/>
                                  </p:stCondLst>
                                  <p:childTnLst>
                                    <p:set>
                                      <p:cBhvr>
                                        <p:cTn id="42" dur="1" fill="hold">
                                          <p:stCondLst>
                                            <p:cond delay="0"/>
                                          </p:stCondLst>
                                        </p:cTn>
                                        <p:tgtEl>
                                          <p:spTgt spid="30"/>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nodeType="afterEffect">
                                  <p:stCondLst>
                                    <p:cond delay="50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nodeType="afterEffect">
                                  <p:stCondLst>
                                    <p:cond delay="500"/>
                                  </p:stCondLst>
                                  <p:childTnLst>
                                    <p:set>
                                      <p:cBhvr>
                                        <p:cTn id="48" dur="1" fill="hold">
                                          <p:stCondLst>
                                            <p:cond delay="0"/>
                                          </p:stCondLst>
                                        </p:cTn>
                                        <p:tgtEl>
                                          <p:spTgt spid="31"/>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nodeType="afterEffect">
                                  <p:stCondLst>
                                    <p:cond delay="500"/>
                                  </p:stCondLst>
                                  <p:childTnLst>
                                    <p:set>
                                      <p:cBhvr>
                                        <p:cTn id="51" dur="1" fill="hold">
                                          <p:stCondLst>
                                            <p:cond delay="0"/>
                                          </p:stCondLst>
                                        </p:cTn>
                                        <p:tgtEl>
                                          <p:spTgt spid="32"/>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nodeType="afterEffect">
                                  <p:stCondLst>
                                    <p:cond delay="500"/>
                                  </p:stCondLst>
                                  <p:childTnLst>
                                    <p:set>
                                      <p:cBhvr>
                                        <p:cTn id="54" dur="1" fill="hold">
                                          <p:stCondLst>
                                            <p:cond delay="0"/>
                                          </p:stCondLst>
                                        </p:cTn>
                                        <p:tgtEl>
                                          <p:spTgt spid="9"/>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nodeType="afterEffect">
                                  <p:stCondLst>
                                    <p:cond delay="500"/>
                                  </p:stCondLst>
                                  <p:childTnLst>
                                    <p:set>
                                      <p:cBhvr>
                                        <p:cTn id="57" dur="1" fill="hold">
                                          <p:stCondLst>
                                            <p:cond delay="0"/>
                                          </p:stCondLst>
                                        </p:cTn>
                                        <p:tgtEl>
                                          <p:spTgt spid="10"/>
                                        </p:tgtEl>
                                        <p:attrNameLst>
                                          <p:attrName>style.visibility</p:attrName>
                                        </p:attrNameLst>
                                      </p:cBhvr>
                                      <p:to>
                                        <p:strVal val="visible"/>
                                      </p:to>
                                    </p:set>
                                  </p:childTnLst>
                                </p:cTn>
                              </p:par>
                            </p:childTnLst>
                          </p:cTn>
                        </p:par>
                        <p:par>
                          <p:cTn id="58" fill="hold">
                            <p:stCondLst>
                              <p:cond delay="8500"/>
                            </p:stCondLst>
                            <p:childTnLst>
                              <p:par>
                                <p:cTn id="59" presetID="1" presetClass="entr" presetSubtype="0" fill="hold" nodeType="afterEffect">
                                  <p:stCondLst>
                                    <p:cond delay="500"/>
                                  </p:stCondLst>
                                  <p:childTnLst>
                                    <p:set>
                                      <p:cBhvr>
                                        <p:cTn id="60" dur="1" fill="hold">
                                          <p:stCondLst>
                                            <p:cond delay="0"/>
                                          </p:stCondLst>
                                        </p:cTn>
                                        <p:tgtEl>
                                          <p:spTgt spid="33"/>
                                        </p:tgtEl>
                                        <p:attrNameLst>
                                          <p:attrName>style.visibility</p:attrName>
                                        </p:attrNameLst>
                                      </p:cBhvr>
                                      <p:to>
                                        <p:strVal val="visible"/>
                                      </p:to>
                                    </p:set>
                                  </p:childTnLst>
                                </p:cTn>
                              </p:par>
                            </p:childTnLst>
                          </p:cTn>
                        </p:par>
                        <p:par>
                          <p:cTn id="61" fill="hold">
                            <p:stCondLst>
                              <p:cond delay="9000"/>
                            </p:stCondLst>
                            <p:childTnLst>
                              <p:par>
                                <p:cTn id="62" presetID="1" presetClass="entr" presetSubtype="0" fill="hold" nodeType="afterEffect">
                                  <p:stCondLst>
                                    <p:cond delay="500"/>
                                  </p:stCondLst>
                                  <p:childTnLst>
                                    <p:set>
                                      <p:cBhvr>
                                        <p:cTn id="63" dur="1" fill="hold">
                                          <p:stCondLst>
                                            <p:cond delay="0"/>
                                          </p:stCondLst>
                                        </p:cTn>
                                        <p:tgtEl>
                                          <p:spTgt spid="34"/>
                                        </p:tgtEl>
                                        <p:attrNameLst>
                                          <p:attrName>style.visibility</p:attrName>
                                        </p:attrNameLst>
                                      </p:cBhvr>
                                      <p:to>
                                        <p:strVal val="visible"/>
                                      </p:to>
                                    </p:set>
                                  </p:childTnLst>
                                </p:cTn>
                              </p:par>
                            </p:childTnLst>
                          </p:cTn>
                        </p:par>
                        <p:par>
                          <p:cTn id="64" fill="hold">
                            <p:stCondLst>
                              <p:cond delay="9500"/>
                            </p:stCondLst>
                            <p:childTnLst>
                              <p:par>
                                <p:cTn id="65" presetID="1" presetClass="entr" presetSubtype="0" fill="hold" nodeType="afterEffect">
                                  <p:stCondLst>
                                    <p:cond delay="500"/>
                                  </p:stCondLst>
                                  <p:childTnLst>
                                    <p:set>
                                      <p:cBhvr>
                                        <p:cTn id="66" dur="1" fill="hold">
                                          <p:stCondLst>
                                            <p:cond delay="0"/>
                                          </p:stCondLst>
                                        </p:cTn>
                                        <p:tgtEl>
                                          <p:spTgt spid="13"/>
                                        </p:tgtEl>
                                        <p:attrNameLst>
                                          <p:attrName>style.visibility</p:attrName>
                                        </p:attrNameLst>
                                      </p:cBhvr>
                                      <p:to>
                                        <p:strVal val="visible"/>
                                      </p:to>
                                    </p:set>
                                  </p:childTnLst>
                                </p:cTn>
                              </p:par>
                            </p:childTnLst>
                          </p:cTn>
                        </p:par>
                        <p:par>
                          <p:cTn id="67" fill="hold">
                            <p:stCondLst>
                              <p:cond delay="10000"/>
                            </p:stCondLst>
                            <p:childTnLst>
                              <p:par>
                                <p:cTn id="68" presetID="1" presetClass="entr" presetSubtype="0" fill="hold" nodeType="afterEffect">
                                  <p:stCondLst>
                                    <p:cond delay="500"/>
                                  </p:stCondLst>
                                  <p:childTnLst>
                                    <p:set>
                                      <p:cBhvr>
                                        <p:cTn id="69" dur="1" fill="hold">
                                          <p:stCondLst>
                                            <p:cond delay="0"/>
                                          </p:stCondLst>
                                        </p:cTn>
                                        <p:tgtEl>
                                          <p:spTgt spid="35"/>
                                        </p:tgtEl>
                                        <p:attrNameLst>
                                          <p:attrName>style.visibility</p:attrName>
                                        </p:attrNameLst>
                                      </p:cBhvr>
                                      <p:to>
                                        <p:strVal val="visible"/>
                                      </p:to>
                                    </p:set>
                                  </p:childTnLst>
                                </p:cTn>
                              </p:par>
                            </p:childTnLst>
                          </p:cTn>
                        </p:par>
                        <p:par>
                          <p:cTn id="70" fill="hold">
                            <p:stCondLst>
                              <p:cond delay="10500"/>
                            </p:stCondLst>
                            <p:childTnLst>
                              <p:par>
                                <p:cTn id="71" presetID="1" presetClass="entr" presetSubtype="0" fill="hold" nodeType="afterEffect">
                                  <p:stCondLst>
                                    <p:cond delay="500"/>
                                  </p:stCondLst>
                                  <p:childTnLst>
                                    <p:set>
                                      <p:cBhvr>
                                        <p:cTn id="72" dur="1" fill="hold">
                                          <p:stCondLst>
                                            <p:cond delay="0"/>
                                          </p:stCondLst>
                                        </p:cTn>
                                        <p:tgtEl>
                                          <p:spTgt spid="36"/>
                                        </p:tgtEl>
                                        <p:attrNameLst>
                                          <p:attrName>style.visibility</p:attrName>
                                        </p:attrNameLst>
                                      </p:cBhvr>
                                      <p:to>
                                        <p:strVal val="visible"/>
                                      </p:to>
                                    </p:set>
                                  </p:childTnLst>
                                </p:cTn>
                              </p:par>
                            </p:childTnLst>
                          </p:cTn>
                        </p:par>
                        <p:par>
                          <p:cTn id="73" fill="hold">
                            <p:stCondLst>
                              <p:cond delay="11000"/>
                            </p:stCondLst>
                            <p:childTnLst>
                              <p:par>
                                <p:cTn id="74" presetID="1" presetClass="entr" presetSubtype="0" fill="hold" nodeType="afterEffect">
                                  <p:stCondLst>
                                    <p:cond delay="500"/>
                                  </p:stCondLst>
                                  <p:childTnLst>
                                    <p:set>
                                      <p:cBhvr>
                                        <p:cTn id="7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33" y="613621"/>
            <a:ext cx="3048555" cy="1885705"/>
          </a:xfrm>
          <a:prstGeom prst="rect">
            <a:avLst/>
          </a:prstGeom>
        </p:spPr>
      </p:pic>
      <p:pic>
        <p:nvPicPr>
          <p:cNvPr id="3" name="Picture 2"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1242" b="89938" l="3584" r="98294">
                        <a14:foregroundMark x1="20478" y1="32050" x2="10580" y2="34410"/>
                        <a14:foregroundMark x1="10580" y1="35404" x2="8191" y2="83106"/>
                        <a14:foregroundMark x1="17747" y1="84969" x2="53242" y2="85093"/>
                        <a14:foregroundMark x1="34471" y1="32298" x2="34130" y2="35652"/>
                        <a14:foregroundMark x1="35836" y1="35280" x2="40444" y2="33913"/>
                        <a14:foregroundMark x1="41468" y1="34534" x2="46246" y2="35652"/>
                        <a14:foregroundMark x1="58703" y1="9068" x2="57509" y2="6335"/>
                        <a14:foregroundMark x1="46928" y1="19503" x2="45563" y2="12671"/>
                        <a14:foregroundMark x1="44710" y1="12422" x2="34130" y2="10559"/>
                        <a14:foregroundMark x1="19795" y1="50932" x2="25085" y2="47205"/>
                        <a14:foregroundMark x1="25427" y1="47205" x2="41468" y2="60124"/>
                        <a14:backgroundMark x1="25256" y1="30932" x2="10580" y2="33292"/>
                        <a14:backgroundMark x1="10580" y1="33292" x2="2560" y2="28571"/>
                        <a14:backgroundMark x1="30034" y1="12298" x2="33276" y2="8447"/>
                        <a14:backgroundMark x1="45051" y1="26957" x2="45904" y2="31056"/>
                        <a14:backgroundMark x1="47270" y1="31801" x2="53754" y2="35031"/>
                        <a14:backgroundMark x1="54096" y1="34907" x2="59727" y2="25590"/>
                        <a14:backgroundMark x1="59044" y1="25466" x2="55461" y2="17391"/>
                        <a14:backgroundMark x1="49147" y1="19006" x2="48123" y2="11553"/>
                        <a14:backgroundMark x1="47611" y1="11553" x2="41809" y2="7578"/>
                        <a14:backgroundMark x1="41809" y1="7578" x2="40956" y2="1242"/>
                        <a14:backgroundMark x1="41638" y1="2112" x2="68601" y2="1242"/>
                        <a14:backgroundMark x1="6485" y1="14783" x2="25256" y2="29441"/>
                        <a14:backgroundMark x1="78498" y1="25839" x2="95563" y2="31925"/>
                        <a14:backgroundMark x1="69795" y1="2236" x2="83276" y2="6460"/>
                        <a14:backgroundMark x1="52218" y1="87329" x2="54949" y2="91180"/>
                        <a14:backgroundMark x1="5802" y1="63478" x2="5973" y2="77019"/>
                        <a14:backgroundMark x1="52901" y1="55280" x2="51706" y2="62981"/>
                        <a14:backgroundMark x1="19283" y1="57019" x2="19454" y2="62112"/>
                      </a14:backgroundRemoval>
                    </a14:imgEffect>
                  </a14:imgLayer>
                </a14:imgProps>
              </a:ext>
              <a:ext uri="{28A0092B-C50C-407E-A947-70E740481C1C}">
                <a14:useLocalDpi xmlns:a14="http://schemas.microsoft.com/office/drawing/2010/main" val="0"/>
              </a:ext>
            </a:extLst>
          </a:blip>
          <a:stretch>
            <a:fillRect/>
          </a:stretch>
        </p:blipFill>
        <p:spPr>
          <a:xfrm>
            <a:off x="6679943" y="1556473"/>
            <a:ext cx="4992283" cy="6858000"/>
          </a:xfrm>
          <a:prstGeom prst="rect">
            <a:avLst/>
          </a:prstGeom>
        </p:spPr>
      </p:pic>
      <p:sp>
        <p:nvSpPr>
          <p:cNvPr id="6" name="Title 1"/>
          <p:cNvSpPr>
            <a:spLocks noGrp="1"/>
          </p:cNvSpPr>
          <p:nvPr>
            <p:ph type="title"/>
          </p:nvPr>
        </p:nvSpPr>
        <p:spPr>
          <a:xfrm>
            <a:off x="838200" y="2658159"/>
            <a:ext cx="10515600" cy="1325563"/>
          </a:xfrm>
        </p:spPr>
        <p:txBody>
          <a:bodyPr/>
          <a:lstStyle/>
          <a:p>
            <a:r>
              <a:rPr lang="en-US" dirty="0" smtClean="0"/>
              <a:t>We want to help residents!</a:t>
            </a:r>
            <a:endParaRPr lang="en-US" dirty="0"/>
          </a:p>
        </p:txBody>
      </p:sp>
    </p:spTree>
    <p:extLst>
      <p:ext uri="{BB962C8B-B14F-4D97-AF65-F5344CB8AC3E}">
        <p14:creationId xmlns:p14="http://schemas.microsoft.com/office/powerpoint/2010/main" val="392171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t="910"/>
          <a:stretch/>
        </p:blipFill>
        <p:spPr>
          <a:xfrm>
            <a:off x="2469099" y="1181500"/>
            <a:ext cx="6949440" cy="4944204"/>
          </a:xfrm>
        </p:spPr>
      </p:pic>
    </p:spTree>
    <p:extLst>
      <p:ext uri="{BB962C8B-B14F-4D97-AF65-F5344CB8AC3E}">
        <p14:creationId xmlns:p14="http://schemas.microsoft.com/office/powerpoint/2010/main" val="3230589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61" y="235042"/>
            <a:ext cx="10515600" cy="1325563"/>
          </a:xfrm>
        </p:spPr>
        <p:txBody>
          <a:bodyPr>
            <a:normAutofit/>
          </a:bodyPr>
          <a:lstStyle/>
          <a:p>
            <a:r>
              <a:rPr lang="en-US" sz="5400" dirty="0"/>
              <a:t>What </a:t>
            </a:r>
            <a:r>
              <a:rPr lang="en-US" sz="5400" dirty="0" smtClean="0"/>
              <a:t>was </a:t>
            </a:r>
            <a:r>
              <a:rPr lang="en-US" sz="5400" dirty="0"/>
              <a:t>required…</a:t>
            </a:r>
          </a:p>
        </p:txBody>
      </p:sp>
      <p:sp>
        <p:nvSpPr>
          <p:cNvPr id="3" name="Content Placeholder 2"/>
          <p:cNvSpPr>
            <a:spLocks noGrp="1"/>
          </p:cNvSpPr>
          <p:nvPr>
            <p:ph idx="1"/>
          </p:nvPr>
        </p:nvSpPr>
        <p:spPr>
          <a:xfrm>
            <a:off x="642479" y="2125434"/>
            <a:ext cx="11099548" cy="4351338"/>
          </a:xfrm>
        </p:spPr>
        <p:txBody>
          <a:bodyPr>
            <a:normAutofit/>
          </a:bodyPr>
          <a:lstStyle/>
          <a:p>
            <a:pPr marL="514350" indent="-514350">
              <a:buAutoNum type="arabicParenR"/>
            </a:pPr>
            <a:r>
              <a:rPr lang="en-US" sz="3600" dirty="0"/>
              <a:t>See the patient within 30 minutes (or 10 if lactate &gt; 4)</a:t>
            </a:r>
          </a:p>
          <a:p>
            <a:pPr marL="514350" indent="-514350">
              <a:buAutoNum type="arabicParenR"/>
            </a:pPr>
            <a:endParaRPr lang="en-US" sz="3600" dirty="0"/>
          </a:p>
          <a:p>
            <a:pPr marL="514350" indent="-514350">
              <a:buAutoNum type="arabicParenR"/>
            </a:pPr>
            <a:r>
              <a:rPr lang="en-US" sz="3600" dirty="0"/>
              <a:t>Utilize the Sepsis Order Set </a:t>
            </a:r>
          </a:p>
          <a:p>
            <a:pPr marL="514350" indent="-514350">
              <a:buAutoNum type="arabicParenR"/>
            </a:pPr>
            <a:endParaRPr lang="en-US" sz="3600" dirty="0"/>
          </a:p>
          <a:p>
            <a:pPr marL="514350" indent="-514350">
              <a:buAutoNum type="arabicParenR"/>
            </a:pPr>
            <a:r>
              <a:rPr lang="en-US" sz="3600" dirty="0"/>
              <a:t>Write a Sepsis Evaluation Note</a:t>
            </a:r>
          </a:p>
        </p:txBody>
      </p:sp>
    </p:spTree>
    <p:extLst>
      <p:ext uri="{BB962C8B-B14F-4D97-AF65-F5344CB8AC3E}">
        <p14:creationId xmlns:p14="http://schemas.microsoft.com/office/powerpoint/2010/main" val="9348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Sepsis BPA Compliance</a:t>
            </a:r>
          </a:p>
        </p:txBody>
      </p:sp>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t="8002"/>
          <a:stretch/>
        </p:blipFill>
        <p:spPr>
          <a:xfrm>
            <a:off x="270934" y="2115403"/>
            <a:ext cx="16705208" cy="3558340"/>
          </a:xfrm>
          <a:prstGeom prst="rect">
            <a:avLst/>
          </a:prstGeom>
        </p:spPr>
      </p:pic>
      <p:sp>
        <p:nvSpPr>
          <p:cNvPr id="10" name="Rectangle 9"/>
          <p:cNvSpPr/>
          <p:nvPr/>
        </p:nvSpPr>
        <p:spPr>
          <a:xfrm>
            <a:off x="10981267" y="1422399"/>
            <a:ext cx="1210733" cy="4461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194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Screen Clipping"/>
          <p:cNvPicPr>
            <a:picLocks noChangeAspect="1"/>
          </p:cNvPicPr>
          <p:nvPr/>
        </p:nvPicPr>
        <p:blipFill rotWithShape="1">
          <a:blip r:embed="rId3">
            <a:extLst>
              <a:ext uri="{28A0092B-C50C-407E-A947-70E740481C1C}">
                <a14:useLocalDpi xmlns:a14="http://schemas.microsoft.com/office/drawing/2010/main" val="0"/>
              </a:ext>
            </a:extLst>
          </a:blip>
          <a:srcRect t="910"/>
          <a:stretch/>
        </p:blipFill>
        <p:spPr>
          <a:xfrm>
            <a:off x="2469099" y="1181500"/>
            <a:ext cx="6949440" cy="4944204"/>
          </a:xfrm>
          <a:prstGeom prst="rect">
            <a:avLst/>
          </a:prstGeom>
        </p:spPr>
      </p:pic>
    </p:spTree>
    <p:extLst>
      <p:ext uri="{BB962C8B-B14F-4D97-AF65-F5344CB8AC3E}">
        <p14:creationId xmlns:p14="http://schemas.microsoft.com/office/powerpoint/2010/main" val="851062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Statement</a:t>
            </a:r>
          </a:p>
        </p:txBody>
      </p:sp>
      <p:sp>
        <p:nvSpPr>
          <p:cNvPr id="3" name="Content Placeholder 2"/>
          <p:cNvSpPr>
            <a:spLocks noGrp="1"/>
          </p:cNvSpPr>
          <p:nvPr>
            <p:ph idx="1"/>
          </p:nvPr>
        </p:nvSpPr>
        <p:spPr>
          <a:xfrm>
            <a:off x="838200" y="1852785"/>
            <a:ext cx="10515600" cy="4351338"/>
          </a:xfrm>
        </p:spPr>
        <p:txBody>
          <a:bodyPr/>
          <a:lstStyle/>
          <a:p>
            <a:pPr marL="0" indent="0">
              <a:buNone/>
            </a:pPr>
            <a:r>
              <a:rPr lang="en-US" dirty="0" smtClean="0"/>
              <a:t>I have no financial disclosures.</a:t>
            </a:r>
            <a:endParaRPr lang="en-US" dirty="0"/>
          </a:p>
          <a:p>
            <a:pPr marL="0" indent="0">
              <a:buNone/>
            </a:pPr>
            <a:endParaRPr lang="en-US" dirty="0"/>
          </a:p>
          <a:p>
            <a:pPr marL="0" indent="0">
              <a:buNone/>
            </a:pPr>
            <a:r>
              <a:rPr lang="en-US" dirty="0" smtClean="0"/>
              <a:t>I </a:t>
            </a:r>
            <a:r>
              <a:rPr lang="en-US" dirty="0"/>
              <a:t>will not discuss off label use and/or investigational use in this </a:t>
            </a:r>
            <a:r>
              <a:rPr lang="en-US" dirty="0" smtClean="0"/>
              <a:t>presentation. </a:t>
            </a:r>
            <a:endParaRPr lang="en-US" dirty="0"/>
          </a:p>
        </p:txBody>
      </p:sp>
    </p:spTree>
    <p:extLst>
      <p:ext uri="{BB962C8B-B14F-4D97-AF65-F5344CB8AC3E}">
        <p14:creationId xmlns:p14="http://schemas.microsoft.com/office/powerpoint/2010/main" val="2501536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Sepsis BPA </a:t>
            </a:r>
            <a:r>
              <a:rPr lang="en-US" dirty="0" smtClean="0"/>
              <a:t>Compliance at UMMC </a:t>
            </a:r>
            <a:r>
              <a:rPr lang="en-US" dirty="0"/>
              <a:t>after August 2020</a:t>
            </a:r>
          </a:p>
        </p:txBody>
      </p:sp>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t="8002"/>
          <a:stretch/>
        </p:blipFill>
        <p:spPr>
          <a:xfrm>
            <a:off x="270934" y="2115403"/>
            <a:ext cx="16705208" cy="3558340"/>
          </a:xfrm>
          <a:prstGeom prst="rect">
            <a:avLst/>
          </a:prstGeom>
        </p:spPr>
      </p:pic>
      <p:sp>
        <p:nvSpPr>
          <p:cNvPr id="10" name="Rectangle 9"/>
          <p:cNvSpPr/>
          <p:nvPr/>
        </p:nvSpPr>
        <p:spPr>
          <a:xfrm>
            <a:off x="10981267" y="1422399"/>
            <a:ext cx="1210733" cy="4461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690688"/>
            <a:ext cx="270934" cy="4674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4.07407E-6 L -0.50807 -0.00439 " pathEditMode="relative" rAng="0" ptsTypes="AA">
                                      <p:cBhvr>
                                        <p:cTn id="6" dur="8000" fill="hold"/>
                                        <p:tgtEl>
                                          <p:spTgt spid="9"/>
                                        </p:tgtEl>
                                        <p:attrNameLst>
                                          <p:attrName>ppt_x</p:attrName>
                                          <p:attrName>ppt_y</p:attrName>
                                        </p:attrNameLst>
                                      </p:cBhvr>
                                      <p:rCtr x="-25404"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8159"/>
            <a:ext cx="10515600" cy="1325563"/>
          </a:xfrm>
        </p:spPr>
        <p:txBody>
          <a:bodyPr/>
          <a:lstStyle/>
          <a:p>
            <a:r>
              <a:rPr lang="en-US" dirty="0" smtClean="0"/>
              <a:t>I want to help people!</a:t>
            </a:r>
            <a:endParaRPr lang="en-US" dirty="0"/>
          </a:p>
        </p:txBody>
      </p:sp>
      <p:sp>
        <p:nvSpPr>
          <p:cNvPr id="3" name="Content Placeholder 2"/>
          <p:cNvSpPr>
            <a:spLocks noGrp="1"/>
          </p:cNvSpPr>
          <p:nvPr>
            <p:ph idx="1"/>
          </p:nvPr>
        </p:nvSpPr>
        <p:spPr>
          <a:xfrm>
            <a:off x="5387926" y="3699802"/>
            <a:ext cx="5965874" cy="2772581"/>
          </a:xfrm>
        </p:spPr>
        <p:txBody>
          <a:bodyPr/>
          <a:lstStyle/>
          <a:p>
            <a:pPr marL="0" indent="0">
              <a:buNone/>
            </a:pPr>
            <a:r>
              <a:rPr lang="en-US" dirty="0" smtClean="0"/>
              <a:t>- Me, age 5</a:t>
            </a:r>
            <a:endParaRPr lang="en-US" dirty="0"/>
          </a:p>
        </p:txBody>
      </p:sp>
    </p:spTree>
    <p:extLst>
      <p:ext uri="{BB962C8B-B14F-4D97-AF65-F5344CB8AC3E}">
        <p14:creationId xmlns:p14="http://schemas.microsoft.com/office/powerpoint/2010/main" val="2443461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8159"/>
            <a:ext cx="10515600" cy="1325563"/>
          </a:xfrm>
        </p:spPr>
        <p:txBody>
          <a:bodyPr/>
          <a:lstStyle/>
          <a:p>
            <a:r>
              <a:rPr lang="en-US" dirty="0" smtClean="0"/>
              <a:t>I want to help the most people!</a:t>
            </a:r>
            <a:endParaRPr lang="en-US" dirty="0"/>
          </a:p>
        </p:txBody>
      </p:sp>
      <p:sp>
        <p:nvSpPr>
          <p:cNvPr id="3" name="Content Placeholder 2"/>
          <p:cNvSpPr>
            <a:spLocks noGrp="1"/>
          </p:cNvSpPr>
          <p:nvPr>
            <p:ph idx="1"/>
          </p:nvPr>
        </p:nvSpPr>
        <p:spPr>
          <a:xfrm>
            <a:off x="5387926" y="3699802"/>
            <a:ext cx="5965874" cy="2772581"/>
          </a:xfrm>
        </p:spPr>
        <p:txBody>
          <a:bodyPr/>
          <a:lstStyle/>
          <a:p>
            <a:pPr marL="0" indent="0">
              <a:buNone/>
            </a:pPr>
            <a:r>
              <a:rPr lang="en-US" dirty="0" smtClean="0"/>
              <a:t>- Me, age 35</a:t>
            </a:r>
            <a:endParaRPr lang="en-US" dirty="0"/>
          </a:p>
        </p:txBody>
      </p:sp>
    </p:spTree>
    <p:extLst>
      <p:ext uri="{BB962C8B-B14F-4D97-AF65-F5344CB8AC3E}">
        <p14:creationId xmlns:p14="http://schemas.microsoft.com/office/powerpoint/2010/main" val="69795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391757">
            <a:off x="2322095" y="1840832"/>
            <a:ext cx="517358" cy="19130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2288418">
            <a:off x="1725615" y="3574256"/>
            <a:ext cx="190270" cy="1900989"/>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91757">
            <a:off x="2941609" y="1660151"/>
            <a:ext cx="176187" cy="277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7604803">
            <a:off x="2979843" y="1349605"/>
            <a:ext cx="248608" cy="574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791325" y="2272541"/>
            <a:ext cx="228601" cy="85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00823" y="2789112"/>
            <a:ext cx="228601" cy="85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15124" y="2552239"/>
            <a:ext cx="228601" cy="85649"/>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rot="1391757">
            <a:off x="2125261" y="2892888"/>
            <a:ext cx="477626" cy="8192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494542" y="3054357"/>
            <a:ext cx="228601" cy="85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06308" y="3276777"/>
            <a:ext cx="228601" cy="85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20080" y="3491176"/>
            <a:ext cx="228601" cy="85649"/>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rot="1264037">
            <a:off x="2271752" y="2820973"/>
            <a:ext cx="508079" cy="15842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ot;No&quot; Symbol 17"/>
          <p:cNvSpPr/>
          <p:nvPr/>
        </p:nvSpPr>
        <p:spPr>
          <a:xfrm>
            <a:off x="1034584" y="1844189"/>
            <a:ext cx="2658979" cy="2635420"/>
          </a:xfrm>
          <a:prstGeom prst="noSmoking">
            <a:avLst>
              <a:gd name="adj" fmla="val 82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p:cNvGrpSpPr/>
          <p:nvPr/>
        </p:nvGrpSpPr>
        <p:grpSpPr>
          <a:xfrm>
            <a:off x="4834818" y="1961149"/>
            <a:ext cx="2658979" cy="2635420"/>
            <a:chOff x="5056231" y="1709279"/>
            <a:chExt cx="2658979" cy="2635420"/>
          </a:xfrm>
        </p:grpSpPr>
        <p:sp>
          <p:nvSpPr>
            <p:cNvPr id="19" name="Oval 18"/>
            <p:cNvSpPr/>
            <p:nvPr/>
          </p:nvSpPr>
          <p:spPr>
            <a:xfrm rot="956025">
              <a:off x="5293894" y="1972777"/>
              <a:ext cx="1985210" cy="2009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956025">
              <a:off x="5475353" y="2101527"/>
              <a:ext cx="1985210" cy="2009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22240" y="2096544"/>
              <a:ext cx="157396" cy="1998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H="1">
              <a:off x="6579635" y="2096544"/>
              <a:ext cx="45719" cy="199805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ot;No&quot; Symbol 22"/>
            <p:cNvSpPr/>
            <p:nvPr/>
          </p:nvSpPr>
          <p:spPr>
            <a:xfrm>
              <a:off x="5056231" y="1709279"/>
              <a:ext cx="2658979" cy="2635420"/>
            </a:xfrm>
            <a:prstGeom prst="noSmoking">
              <a:avLst>
                <a:gd name="adj" fmla="val 82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8678347" y="1580160"/>
            <a:ext cx="2658979" cy="3822032"/>
            <a:chOff x="8357936" y="1744579"/>
            <a:chExt cx="2658979" cy="3822032"/>
          </a:xfrm>
        </p:grpSpPr>
        <p:sp>
          <p:nvSpPr>
            <p:cNvPr id="25" name="Freeform 24"/>
            <p:cNvSpPr/>
            <p:nvPr/>
          </p:nvSpPr>
          <p:spPr>
            <a:xfrm>
              <a:off x="8819147" y="1744579"/>
              <a:ext cx="1431758" cy="3669632"/>
            </a:xfrm>
            <a:custGeom>
              <a:avLst/>
              <a:gdLst>
                <a:gd name="connsiteX0" fmla="*/ 1431758 w 1431758"/>
                <a:gd name="connsiteY0" fmla="*/ 0 h 3669632"/>
                <a:gd name="connsiteX1" fmla="*/ 685800 w 1431758"/>
                <a:gd name="connsiteY1" fmla="*/ 36095 h 3669632"/>
                <a:gd name="connsiteX2" fmla="*/ 601579 w 1431758"/>
                <a:gd name="connsiteY2" fmla="*/ 72190 h 3669632"/>
                <a:gd name="connsiteX3" fmla="*/ 457200 w 1431758"/>
                <a:gd name="connsiteY3" fmla="*/ 96253 h 3669632"/>
                <a:gd name="connsiteX4" fmla="*/ 324853 w 1431758"/>
                <a:gd name="connsiteY4" fmla="*/ 144379 h 3669632"/>
                <a:gd name="connsiteX5" fmla="*/ 156411 w 1431758"/>
                <a:gd name="connsiteY5" fmla="*/ 288758 h 3669632"/>
                <a:gd name="connsiteX6" fmla="*/ 120316 w 1431758"/>
                <a:gd name="connsiteY6" fmla="*/ 397043 h 3669632"/>
                <a:gd name="connsiteX7" fmla="*/ 108285 w 1431758"/>
                <a:gd name="connsiteY7" fmla="*/ 445169 h 3669632"/>
                <a:gd name="connsiteX8" fmla="*/ 156411 w 1431758"/>
                <a:gd name="connsiteY8" fmla="*/ 673769 h 3669632"/>
                <a:gd name="connsiteX9" fmla="*/ 240632 w 1431758"/>
                <a:gd name="connsiteY9" fmla="*/ 733927 h 3669632"/>
                <a:gd name="connsiteX10" fmla="*/ 336885 w 1431758"/>
                <a:gd name="connsiteY10" fmla="*/ 818148 h 3669632"/>
                <a:gd name="connsiteX11" fmla="*/ 433137 w 1431758"/>
                <a:gd name="connsiteY11" fmla="*/ 866274 h 3669632"/>
                <a:gd name="connsiteX12" fmla="*/ 517358 w 1431758"/>
                <a:gd name="connsiteY12" fmla="*/ 914400 h 3669632"/>
                <a:gd name="connsiteX13" fmla="*/ 625642 w 1431758"/>
                <a:gd name="connsiteY13" fmla="*/ 962527 h 3669632"/>
                <a:gd name="connsiteX14" fmla="*/ 685800 w 1431758"/>
                <a:gd name="connsiteY14" fmla="*/ 986590 h 3669632"/>
                <a:gd name="connsiteX15" fmla="*/ 902369 w 1431758"/>
                <a:gd name="connsiteY15" fmla="*/ 998621 h 3669632"/>
                <a:gd name="connsiteX16" fmla="*/ 1203158 w 1431758"/>
                <a:gd name="connsiteY16" fmla="*/ 974558 h 3669632"/>
                <a:gd name="connsiteX17" fmla="*/ 1227221 w 1431758"/>
                <a:gd name="connsiteY17" fmla="*/ 914400 h 3669632"/>
                <a:gd name="connsiteX18" fmla="*/ 1191127 w 1431758"/>
                <a:gd name="connsiteY18" fmla="*/ 745958 h 3669632"/>
                <a:gd name="connsiteX19" fmla="*/ 1143000 w 1431758"/>
                <a:gd name="connsiteY19" fmla="*/ 721895 h 3669632"/>
                <a:gd name="connsiteX20" fmla="*/ 1106906 w 1431758"/>
                <a:gd name="connsiteY20" fmla="*/ 709864 h 3669632"/>
                <a:gd name="connsiteX21" fmla="*/ 1010653 w 1431758"/>
                <a:gd name="connsiteY21" fmla="*/ 721895 h 3669632"/>
                <a:gd name="connsiteX22" fmla="*/ 902369 w 1431758"/>
                <a:gd name="connsiteY22" fmla="*/ 782053 h 3669632"/>
                <a:gd name="connsiteX23" fmla="*/ 854242 w 1431758"/>
                <a:gd name="connsiteY23" fmla="*/ 794085 h 3669632"/>
                <a:gd name="connsiteX24" fmla="*/ 794085 w 1431758"/>
                <a:gd name="connsiteY24" fmla="*/ 818148 h 3669632"/>
                <a:gd name="connsiteX25" fmla="*/ 745958 w 1431758"/>
                <a:gd name="connsiteY25" fmla="*/ 830179 h 3669632"/>
                <a:gd name="connsiteX26" fmla="*/ 685800 w 1431758"/>
                <a:gd name="connsiteY26" fmla="*/ 854243 h 3669632"/>
                <a:gd name="connsiteX27" fmla="*/ 589548 w 1431758"/>
                <a:gd name="connsiteY27" fmla="*/ 866274 h 3669632"/>
                <a:gd name="connsiteX28" fmla="*/ 433137 w 1431758"/>
                <a:gd name="connsiteY28" fmla="*/ 914400 h 3669632"/>
                <a:gd name="connsiteX29" fmla="*/ 336885 w 1431758"/>
                <a:gd name="connsiteY29" fmla="*/ 938464 h 3669632"/>
                <a:gd name="connsiteX30" fmla="*/ 300790 w 1431758"/>
                <a:gd name="connsiteY30" fmla="*/ 962527 h 3669632"/>
                <a:gd name="connsiteX31" fmla="*/ 300790 w 1431758"/>
                <a:gd name="connsiteY31" fmla="*/ 1239253 h 3669632"/>
                <a:gd name="connsiteX32" fmla="*/ 312821 w 1431758"/>
                <a:gd name="connsiteY32" fmla="*/ 1311443 h 3669632"/>
                <a:gd name="connsiteX33" fmla="*/ 397042 w 1431758"/>
                <a:gd name="connsiteY33" fmla="*/ 1491916 h 3669632"/>
                <a:gd name="connsiteX34" fmla="*/ 409074 w 1431758"/>
                <a:gd name="connsiteY34" fmla="*/ 1540043 h 3669632"/>
                <a:gd name="connsiteX35" fmla="*/ 433137 w 1431758"/>
                <a:gd name="connsiteY35" fmla="*/ 1576137 h 3669632"/>
                <a:gd name="connsiteX36" fmla="*/ 469232 w 1431758"/>
                <a:gd name="connsiteY36" fmla="*/ 1636295 h 3669632"/>
                <a:gd name="connsiteX37" fmla="*/ 505327 w 1431758"/>
                <a:gd name="connsiteY37" fmla="*/ 1672390 h 3669632"/>
                <a:gd name="connsiteX38" fmla="*/ 613611 w 1431758"/>
                <a:gd name="connsiteY38" fmla="*/ 1828800 h 3669632"/>
                <a:gd name="connsiteX39" fmla="*/ 709864 w 1431758"/>
                <a:gd name="connsiteY39" fmla="*/ 1888958 h 3669632"/>
                <a:gd name="connsiteX40" fmla="*/ 806116 w 1431758"/>
                <a:gd name="connsiteY40" fmla="*/ 1937085 h 3669632"/>
                <a:gd name="connsiteX41" fmla="*/ 866274 w 1431758"/>
                <a:gd name="connsiteY41" fmla="*/ 1949116 h 3669632"/>
                <a:gd name="connsiteX42" fmla="*/ 974558 w 1431758"/>
                <a:gd name="connsiteY42" fmla="*/ 1937085 h 3669632"/>
                <a:gd name="connsiteX43" fmla="*/ 1034716 w 1431758"/>
                <a:gd name="connsiteY43" fmla="*/ 1864895 h 3669632"/>
                <a:gd name="connsiteX44" fmla="*/ 1094874 w 1431758"/>
                <a:gd name="connsiteY44" fmla="*/ 1828800 h 3669632"/>
                <a:gd name="connsiteX45" fmla="*/ 1191127 w 1431758"/>
                <a:gd name="connsiteY45" fmla="*/ 1732548 h 3669632"/>
                <a:gd name="connsiteX46" fmla="*/ 1239253 w 1431758"/>
                <a:gd name="connsiteY46" fmla="*/ 1636295 h 3669632"/>
                <a:gd name="connsiteX47" fmla="*/ 1191127 w 1431758"/>
                <a:gd name="connsiteY47" fmla="*/ 1564106 h 3669632"/>
                <a:gd name="connsiteX48" fmla="*/ 1106906 w 1431758"/>
                <a:gd name="connsiteY48" fmla="*/ 1503948 h 3669632"/>
                <a:gd name="connsiteX49" fmla="*/ 974558 w 1431758"/>
                <a:gd name="connsiteY49" fmla="*/ 1431758 h 3669632"/>
                <a:gd name="connsiteX50" fmla="*/ 914400 w 1431758"/>
                <a:gd name="connsiteY50" fmla="*/ 1419727 h 3669632"/>
                <a:gd name="connsiteX51" fmla="*/ 565485 w 1431758"/>
                <a:gd name="connsiteY51" fmla="*/ 1443790 h 3669632"/>
                <a:gd name="connsiteX52" fmla="*/ 348916 w 1431758"/>
                <a:gd name="connsiteY52" fmla="*/ 1515979 h 3669632"/>
                <a:gd name="connsiteX53" fmla="*/ 288758 w 1431758"/>
                <a:gd name="connsiteY53" fmla="*/ 1564106 h 3669632"/>
                <a:gd name="connsiteX54" fmla="*/ 216569 w 1431758"/>
                <a:gd name="connsiteY54" fmla="*/ 1624264 h 3669632"/>
                <a:gd name="connsiteX55" fmla="*/ 168442 w 1431758"/>
                <a:gd name="connsiteY55" fmla="*/ 1684421 h 3669632"/>
                <a:gd name="connsiteX56" fmla="*/ 84221 w 1431758"/>
                <a:gd name="connsiteY56" fmla="*/ 1840832 h 3669632"/>
                <a:gd name="connsiteX57" fmla="*/ 48127 w 1431758"/>
                <a:gd name="connsiteY57" fmla="*/ 1900990 h 3669632"/>
                <a:gd name="connsiteX58" fmla="*/ 24064 w 1431758"/>
                <a:gd name="connsiteY58" fmla="*/ 1937085 h 3669632"/>
                <a:gd name="connsiteX59" fmla="*/ 0 w 1431758"/>
                <a:gd name="connsiteY59" fmla="*/ 2009274 h 3669632"/>
                <a:gd name="connsiteX60" fmla="*/ 24064 w 1431758"/>
                <a:gd name="connsiteY60" fmla="*/ 2165685 h 3669632"/>
                <a:gd name="connsiteX61" fmla="*/ 120316 w 1431758"/>
                <a:gd name="connsiteY61" fmla="*/ 2273969 h 3669632"/>
                <a:gd name="connsiteX62" fmla="*/ 493295 w 1431758"/>
                <a:gd name="connsiteY62" fmla="*/ 2478506 h 3669632"/>
                <a:gd name="connsiteX63" fmla="*/ 697832 w 1431758"/>
                <a:gd name="connsiteY63" fmla="*/ 2598821 h 3669632"/>
                <a:gd name="connsiteX64" fmla="*/ 770021 w 1431758"/>
                <a:gd name="connsiteY64" fmla="*/ 2634916 h 3669632"/>
                <a:gd name="connsiteX65" fmla="*/ 878306 w 1431758"/>
                <a:gd name="connsiteY65" fmla="*/ 2719137 h 3669632"/>
                <a:gd name="connsiteX66" fmla="*/ 1070811 w 1431758"/>
                <a:gd name="connsiteY66" fmla="*/ 2755232 h 3669632"/>
                <a:gd name="connsiteX67" fmla="*/ 1046748 w 1431758"/>
                <a:gd name="connsiteY67" fmla="*/ 2851485 h 3669632"/>
                <a:gd name="connsiteX68" fmla="*/ 938464 w 1431758"/>
                <a:gd name="connsiteY68" fmla="*/ 3007895 h 3669632"/>
                <a:gd name="connsiteX69" fmla="*/ 842211 w 1431758"/>
                <a:gd name="connsiteY69" fmla="*/ 3104148 h 3669632"/>
                <a:gd name="connsiteX70" fmla="*/ 770021 w 1431758"/>
                <a:gd name="connsiteY70" fmla="*/ 3152274 h 3669632"/>
                <a:gd name="connsiteX71" fmla="*/ 733927 w 1431758"/>
                <a:gd name="connsiteY71" fmla="*/ 3164306 h 3669632"/>
                <a:gd name="connsiteX72" fmla="*/ 1118937 w 1431758"/>
                <a:gd name="connsiteY72" fmla="*/ 3140243 h 3669632"/>
                <a:gd name="connsiteX73" fmla="*/ 1263316 w 1431758"/>
                <a:gd name="connsiteY73" fmla="*/ 3104148 h 3669632"/>
                <a:gd name="connsiteX74" fmla="*/ 1335506 w 1431758"/>
                <a:gd name="connsiteY74" fmla="*/ 3092116 h 3669632"/>
                <a:gd name="connsiteX75" fmla="*/ 1383632 w 1431758"/>
                <a:gd name="connsiteY75" fmla="*/ 3056021 h 3669632"/>
                <a:gd name="connsiteX76" fmla="*/ 1419727 w 1431758"/>
                <a:gd name="connsiteY76" fmla="*/ 2947737 h 3669632"/>
                <a:gd name="connsiteX77" fmla="*/ 1395664 w 1431758"/>
                <a:gd name="connsiteY77" fmla="*/ 2562727 h 3669632"/>
                <a:gd name="connsiteX78" fmla="*/ 1287379 w 1431758"/>
                <a:gd name="connsiteY78" fmla="*/ 2358190 h 3669632"/>
                <a:gd name="connsiteX79" fmla="*/ 1227221 w 1431758"/>
                <a:gd name="connsiteY79" fmla="*/ 2261937 h 3669632"/>
                <a:gd name="connsiteX80" fmla="*/ 1203158 w 1431758"/>
                <a:gd name="connsiteY80" fmla="*/ 2213811 h 3669632"/>
                <a:gd name="connsiteX81" fmla="*/ 1106906 w 1431758"/>
                <a:gd name="connsiteY81" fmla="*/ 2165685 h 3669632"/>
                <a:gd name="connsiteX82" fmla="*/ 986590 w 1431758"/>
                <a:gd name="connsiteY82" fmla="*/ 2153653 h 3669632"/>
                <a:gd name="connsiteX83" fmla="*/ 770021 w 1431758"/>
                <a:gd name="connsiteY83" fmla="*/ 2177716 h 3669632"/>
                <a:gd name="connsiteX84" fmla="*/ 721895 w 1431758"/>
                <a:gd name="connsiteY84" fmla="*/ 2213811 h 3669632"/>
                <a:gd name="connsiteX85" fmla="*/ 685800 w 1431758"/>
                <a:gd name="connsiteY85" fmla="*/ 2225843 h 3669632"/>
                <a:gd name="connsiteX86" fmla="*/ 529390 w 1431758"/>
                <a:gd name="connsiteY86" fmla="*/ 2298032 h 3669632"/>
                <a:gd name="connsiteX87" fmla="*/ 493295 w 1431758"/>
                <a:gd name="connsiteY87" fmla="*/ 2334127 h 3669632"/>
                <a:gd name="connsiteX88" fmla="*/ 324853 w 1431758"/>
                <a:gd name="connsiteY88" fmla="*/ 2418348 h 3669632"/>
                <a:gd name="connsiteX89" fmla="*/ 264695 w 1431758"/>
                <a:gd name="connsiteY89" fmla="*/ 2454443 h 3669632"/>
                <a:gd name="connsiteX90" fmla="*/ 192506 w 1431758"/>
                <a:gd name="connsiteY90" fmla="*/ 2490537 h 3669632"/>
                <a:gd name="connsiteX91" fmla="*/ 156411 w 1431758"/>
                <a:gd name="connsiteY91" fmla="*/ 2526632 h 3669632"/>
                <a:gd name="connsiteX92" fmla="*/ 96253 w 1431758"/>
                <a:gd name="connsiteY92" fmla="*/ 2562727 h 3669632"/>
                <a:gd name="connsiteX93" fmla="*/ 72190 w 1431758"/>
                <a:gd name="connsiteY93" fmla="*/ 2598821 h 3669632"/>
                <a:gd name="connsiteX94" fmla="*/ 24064 w 1431758"/>
                <a:gd name="connsiteY94" fmla="*/ 2755232 h 3669632"/>
                <a:gd name="connsiteX95" fmla="*/ 12032 w 1431758"/>
                <a:gd name="connsiteY95" fmla="*/ 2851485 h 3669632"/>
                <a:gd name="connsiteX96" fmla="*/ 48127 w 1431758"/>
                <a:gd name="connsiteY96" fmla="*/ 2995864 h 3669632"/>
                <a:gd name="connsiteX97" fmla="*/ 192506 w 1431758"/>
                <a:gd name="connsiteY97" fmla="*/ 3152274 h 3669632"/>
                <a:gd name="connsiteX98" fmla="*/ 469232 w 1431758"/>
                <a:gd name="connsiteY98" fmla="*/ 3296653 h 3669632"/>
                <a:gd name="connsiteX99" fmla="*/ 601579 w 1431758"/>
                <a:gd name="connsiteY99" fmla="*/ 3308685 h 3669632"/>
                <a:gd name="connsiteX100" fmla="*/ 637674 w 1431758"/>
                <a:gd name="connsiteY100" fmla="*/ 3380874 h 3669632"/>
                <a:gd name="connsiteX101" fmla="*/ 601579 w 1431758"/>
                <a:gd name="connsiteY101" fmla="*/ 3549316 h 3669632"/>
                <a:gd name="connsiteX102" fmla="*/ 565485 w 1431758"/>
                <a:gd name="connsiteY102" fmla="*/ 3609474 h 3669632"/>
                <a:gd name="connsiteX103" fmla="*/ 541421 w 1431758"/>
                <a:gd name="connsiteY103" fmla="*/ 3669632 h 3669632"/>
                <a:gd name="connsiteX104" fmla="*/ 276727 w 1431758"/>
                <a:gd name="connsiteY104" fmla="*/ 3597443 h 3669632"/>
                <a:gd name="connsiteX105" fmla="*/ 108285 w 1431758"/>
                <a:gd name="connsiteY105" fmla="*/ 3549316 h 3669632"/>
                <a:gd name="connsiteX106" fmla="*/ 84221 w 1431758"/>
                <a:gd name="connsiteY106" fmla="*/ 3525253 h 3669632"/>
                <a:gd name="connsiteX107" fmla="*/ 24064 w 1431758"/>
                <a:gd name="connsiteY107" fmla="*/ 3416969 h 3669632"/>
                <a:gd name="connsiteX108" fmla="*/ 12032 w 1431758"/>
                <a:gd name="connsiteY108" fmla="*/ 3380874 h 3669632"/>
                <a:gd name="connsiteX109" fmla="*/ 264695 w 1431758"/>
                <a:gd name="connsiteY109" fmla="*/ 3164306 h 3669632"/>
                <a:gd name="connsiteX110" fmla="*/ 685800 w 1431758"/>
                <a:gd name="connsiteY110" fmla="*/ 2983832 h 3669632"/>
                <a:gd name="connsiteX111" fmla="*/ 1118937 w 1431758"/>
                <a:gd name="connsiteY111" fmla="*/ 2827421 h 3669632"/>
                <a:gd name="connsiteX112" fmla="*/ 1395664 w 1431758"/>
                <a:gd name="connsiteY112" fmla="*/ 2767264 h 3669632"/>
                <a:gd name="connsiteX113" fmla="*/ 1395664 w 1431758"/>
                <a:gd name="connsiteY113" fmla="*/ 2755232 h 366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431758" h="3669632">
                  <a:moveTo>
                    <a:pt x="1431758" y="0"/>
                  </a:moveTo>
                  <a:cubicBezTo>
                    <a:pt x="1183105" y="12032"/>
                    <a:pt x="933808" y="14529"/>
                    <a:pt x="685800" y="36095"/>
                  </a:cubicBezTo>
                  <a:cubicBezTo>
                    <a:pt x="655372" y="38741"/>
                    <a:pt x="631117" y="64417"/>
                    <a:pt x="601579" y="72190"/>
                  </a:cubicBezTo>
                  <a:cubicBezTo>
                    <a:pt x="554395" y="84607"/>
                    <a:pt x="505326" y="88232"/>
                    <a:pt x="457200" y="96253"/>
                  </a:cubicBezTo>
                  <a:cubicBezTo>
                    <a:pt x="413084" y="112295"/>
                    <a:pt x="366436" y="122598"/>
                    <a:pt x="324853" y="144379"/>
                  </a:cubicBezTo>
                  <a:cubicBezTo>
                    <a:pt x="217794" y="200457"/>
                    <a:pt x="217129" y="212860"/>
                    <a:pt x="156411" y="288758"/>
                  </a:cubicBezTo>
                  <a:cubicBezTo>
                    <a:pt x="144379" y="324853"/>
                    <a:pt x="131505" y="360678"/>
                    <a:pt x="120316" y="397043"/>
                  </a:cubicBezTo>
                  <a:cubicBezTo>
                    <a:pt x="115453" y="412847"/>
                    <a:pt x="106146" y="428772"/>
                    <a:pt x="108285" y="445169"/>
                  </a:cubicBezTo>
                  <a:cubicBezTo>
                    <a:pt x="118357" y="522385"/>
                    <a:pt x="123966" y="602980"/>
                    <a:pt x="156411" y="673769"/>
                  </a:cubicBezTo>
                  <a:cubicBezTo>
                    <a:pt x="170785" y="705132"/>
                    <a:pt x="213692" y="712375"/>
                    <a:pt x="240632" y="733927"/>
                  </a:cubicBezTo>
                  <a:cubicBezTo>
                    <a:pt x="273922" y="760559"/>
                    <a:pt x="301754" y="793995"/>
                    <a:pt x="336885" y="818148"/>
                  </a:cubicBezTo>
                  <a:cubicBezTo>
                    <a:pt x="366444" y="838470"/>
                    <a:pt x="401486" y="849394"/>
                    <a:pt x="433137" y="866274"/>
                  </a:cubicBezTo>
                  <a:cubicBezTo>
                    <a:pt x="461667" y="881490"/>
                    <a:pt x="488438" y="899940"/>
                    <a:pt x="517358" y="914400"/>
                  </a:cubicBezTo>
                  <a:cubicBezTo>
                    <a:pt x="552687" y="932065"/>
                    <a:pt x="589337" y="946967"/>
                    <a:pt x="625642" y="962527"/>
                  </a:cubicBezTo>
                  <a:cubicBezTo>
                    <a:pt x="645493" y="971035"/>
                    <a:pt x="664384" y="983797"/>
                    <a:pt x="685800" y="986590"/>
                  </a:cubicBezTo>
                  <a:cubicBezTo>
                    <a:pt x="757494" y="995941"/>
                    <a:pt x="830179" y="994611"/>
                    <a:pt x="902369" y="998621"/>
                  </a:cubicBezTo>
                  <a:cubicBezTo>
                    <a:pt x="1002632" y="990600"/>
                    <a:pt x="1105794" y="999801"/>
                    <a:pt x="1203158" y="974558"/>
                  </a:cubicBezTo>
                  <a:cubicBezTo>
                    <a:pt x="1224064" y="969138"/>
                    <a:pt x="1225874" y="935955"/>
                    <a:pt x="1227221" y="914400"/>
                  </a:cubicBezTo>
                  <a:cubicBezTo>
                    <a:pt x="1229378" y="879895"/>
                    <a:pt x="1234703" y="782271"/>
                    <a:pt x="1191127" y="745958"/>
                  </a:cubicBezTo>
                  <a:cubicBezTo>
                    <a:pt x="1177348" y="734476"/>
                    <a:pt x="1159486" y="728960"/>
                    <a:pt x="1143000" y="721895"/>
                  </a:cubicBezTo>
                  <a:cubicBezTo>
                    <a:pt x="1131343" y="716899"/>
                    <a:pt x="1118937" y="713874"/>
                    <a:pt x="1106906" y="709864"/>
                  </a:cubicBezTo>
                  <a:cubicBezTo>
                    <a:pt x="1074822" y="713874"/>
                    <a:pt x="1042022" y="714053"/>
                    <a:pt x="1010653" y="721895"/>
                  </a:cubicBezTo>
                  <a:cubicBezTo>
                    <a:pt x="984032" y="728550"/>
                    <a:pt x="922595" y="773064"/>
                    <a:pt x="902369" y="782053"/>
                  </a:cubicBezTo>
                  <a:cubicBezTo>
                    <a:pt x="887258" y="788769"/>
                    <a:pt x="869929" y="788856"/>
                    <a:pt x="854242" y="794085"/>
                  </a:cubicBezTo>
                  <a:cubicBezTo>
                    <a:pt x="833753" y="800915"/>
                    <a:pt x="814574" y="811319"/>
                    <a:pt x="794085" y="818148"/>
                  </a:cubicBezTo>
                  <a:cubicBezTo>
                    <a:pt x="778398" y="823377"/>
                    <a:pt x="761645" y="824950"/>
                    <a:pt x="745958" y="830179"/>
                  </a:cubicBezTo>
                  <a:cubicBezTo>
                    <a:pt x="725469" y="837009"/>
                    <a:pt x="706844" y="849387"/>
                    <a:pt x="685800" y="854243"/>
                  </a:cubicBezTo>
                  <a:cubicBezTo>
                    <a:pt x="654294" y="861514"/>
                    <a:pt x="621632" y="862264"/>
                    <a:pt x="589548" y="866274"/>
                  </a:cubicBezTo>
                  <a:cubicBezTo>
                    <a:pt x="454430" y="924182"/>
                    <a:pt x="558197" y="887601"/>
                    <a:pt x="433137" y="914400"/>
                  </a:cubicBezTo>
                  <a:cubicBezTo>
                    <a:pt x="400800" y="921329"/>
                    <a:pt x="336885" y="938464"/>
                    <a:pt x="336885" y="938464"/>
                  </a:cubicBezTo>
                  <a:cubicBezTo>
                    <a:pt x="324853" y="946485"/>
                    <a:pt x="311015" y="952302"/>
                    <a:pt x="300790" y="962527"/>
                  </a:cubicBezTo>
                  <a:cubicBezTo>
                    <a:pt x="229085" y="1034231"/>
                    <a:pt x="291603" y="1159628"/>
                    <a:pt x="300790" y="1239253"/>
                  </a:cubicBezTo>
                  <a:cubicBezTo>
                    <a:pt x="303586" y="1263487"/>
                    <a:pt x="305107" y="1288300"/>
                    <a:pt x="312821" y="1311443"/>
                  </a:cubicBezTo>
                  <a:cubicBezTo>
                    <a:pt x="362216" y="1459629"/>
                    <a:pt x="349862" y="1373965"/>
                    <a:pt x="397042" y="1491916"/>
                  </a:cubicBezTo>
                  <a:cubicBezTo>
                    <a:pt x="403183" y="1507269"/>
                    <a:pt x="402560" y="1524844"/>
                    <a:pt x="409074" y="1540043"/>
                  </a:cubicBezTo>
                  <a:cubicBezTo>
                    <a:pt x="414770" y="1553334"/>
                    <a:pt x="425473" y="1563875"/>
                    <a:pt x="433137" y="1576137"/>
                  </a:cubicBezTo>
                  <a:cubicBezTo>
                    <a:pt x="445531" y="1595968"/>
                    <a:pt x="455201" y="1617587"/>
                    <a:pt x="469232" y="1636295"/>
                  </a:cubicBezTo>
                  <a:cubicBezTo>
                    <a:pt x="479441" y="1649907"/>
                    <a:pt x="495437" y="1658544"/>
                    <a:pt x="505327" y="1672390"/>
                  </a:cubicBezTo>
                  <a:cubicBezTo>
                    <a:pt x="554729" y="1741552"/>
                    <a:pt x="505914" y="1757000"/>
                    <a:pt x="613611" y="1828800"/>
                  </a:cubicBezTo>
                  <a:cubicBezTo>
                    <a:pt x="647635" y="1851484"/>
                    <a:pt x="672121" y="1868635"/>
                    <a:pt x="709864" y="1888958"/>
                  </a:cubicBezTo>
                  <a:cubicBezTo>
                    <a:pt x="741447" y="1905965"/>
                    <a:pt x="770941" y="1930050"/>
                    <a:pt x="806116" y="1937085"/>
                  </a:cubicBezTo>
                  <a:lnTo>
                    <a:pt x="866274" y="1949116"/>
                  </a:lnTo>
                  <a:cubicBezTo>
                    <a:pt x="902369" y="1945106"/>
                    <a:pt x="942075" y="1953326"/>
                    <a:pt x="974558" y="1937085"/>
                  </a:cubicBezTo>
                  <a:cubicBezTo>
                    <a:pt x="1002574" y="1923077"/>
                    <a:pt x="1011434" y="1885849"/>
                    <a:pt x="1034716" y="1864895"/>
                  </a:cubicBezTo>
                  <a:cubicBezTo>
                    <a:pt x="1052098" y="1849251"/>
                    <a:pt x="1077022" y="1843905"/>
                    <a:pt x="1094874" y="1828800"/>
                  </a:cubicBezTo>
                  <a:cubicBezTo>
                    <a:pt x="1129512" y="1799491"/>
                    <a:pt x="1191127" y="1732548"/>
                    <a:pt x="1191127" y="1732548"/>
                  </a:cubicBezTo>
                  <a:cubicBezTo>
                    <a:pt x="1207169" y="1700464"/>
                    <a:pt x="1259151" y="1666142"/>
                    <a:pt x="1239253" y="1636295"/>
                  </a:cubicBezTo>
                  <a:cubicBezTo>
                    <a:pt x="1223211" y="1612232"/>
                    <a:pt x="1211577" y="1584556"/>
                    <a:pt x="1191127" y="1564106"/>
                  </a:cubicBezTo>
                  <a:cubicBezTo>
                    <a:pt x="1166732" y="1539711"/>
                    <a:pt x="1135926" y="1522604"/>
                    <a:pt x="1106906" y="1503948"/>
                  </a:cubicBezTo>
                  <a:cubicBezTo>
                    <a:pt x="1104927" y="1502676"/>
                    <a:pt x="997347" y="1439354"/>
                    <a:pt x="974558" y="1431758"/>
                  </a:cubicBezTo>
                  <a:cubicBezTo>
                    <a:pt x="955158" y="1425291"/>
                    <a:pt x="934453" y="1423737"/>
                    <a:pt x="914400" y="1419727"/>
                  </a:cubicBezTo>
                  <a:cubicBezTo>
                    <a:pt x="798095" y="1427748"/>
                    <a:pt x="681120" y="1428965"/>
                    <a:pt x="565485" y="1443790"/>
                  </a:cubicBezTo>
                  <a:cubicBezTo>
                    <a:pt x="518952" y="1449756"/>
                    <a:pt x="397133" y="1497898"/>
                    <a:pt x="348916" y="1515979"/>
                  </a:cubicBezTo>
                  <a:cubicBezTo>
                    <a:pt x="328863" y="1532021"/>
                    <a:pt x="309302" y="1548698"/>
                    <a:pt x="288758" y="1564106"/>
                  </a:cubicBezTo>
                  <a:cubicBezTo>
                    <a:pt x="242159" y="1599056"/>
                    <a:pt x="258591" y="1576240"/>
                    <a:pt x="216569" y="1624264"/>
                  </a:cubicBezTo>
                  <a:cubicBezTo>
                    <a:pt x="199659" y="1643590"/>
                    <a:pt x="182687" y="1663054"/>
                    <a:pt x="168442" y="1684421"/>
                  </a:cubicBezTo>
                  <a:cubicBezTo>
                    <a:pt x="122706" y="1753025"/>
                    <a:pt x="121682" y="1772153"/>
                    <a:pt x="84221" y="1840832"/>
                  </a:cubicBezTo>
                  <a:cubicBezTo>
                    <a:pt x="73023" y="1861362"/>
                    <a:pt x="60521" y="1881159"/>
                    <a:pt x="48127" y="1900990"/>
                  </a:cubicBezTo>
                  <a:cubicBezTo>
                    <a:pt x="40463" y="1913252"/>
                    <a:pt x="29937" y="1923871"/>
                    <a:pt x="24064" y="1937085"/>
                  </a:cubicBezTo>
                  <a:cubicBezTo>
                    <a:pt x="13762" y="1960264"/>
                    <a:pt x="8021" y="1985211"/>
                    <a:pt x="0" y="2009274"/>
                  </a:cubicBezTo>
                  <a:cubicBezTo>
                    <a:pt x="8021" y="2061411"/>
                    <a:pt x="9180" y="2115078"/>
                    <a:pt x="24064" y="2165685"/>
                  </a:cubicBezTo>
                  <a:cubicBezTo>
                    <a:pt x="30796" y="2188575"/>
                    <a:pt x="111566" y="2267407"/>
                    <a:pt x="120316" y="2273969"/>
                  </a:cubicBezTo>
                  <a:cubicBezTo>
                    <a:pt x="273604" y="2388935"/>
                    <a:pt x="299734" y="2364647"/>
                    <a:pt x="493295" y="2478506"/>
                  </a:cubicBezTo>
                  <a:cubicBezTo>
                    <a:pt x="561474" y="2518611"/>
                    <a:pt x="627083" y="2563446"/>
                    <a:pt x="697832" y="2598821"/>
                  </a:cubicBezTo>
                  <a:cubicBezTo>
                    <a:pt x="721895" y="2610853"/>
                    <a:pt x="747636" y="2619993"/>
                    <a:pt x="770021" y="2634916"/>
                  </a:cubicBezTo>
                  <a:cubicBezTo>
                    <a:pt x="808068" y="2660281"/>
                    <a:pt x="833201" y="2711620"/>
                    <a:pt x="878306" y="2719137"/>
                  </a:cubicBezTo>
                  <a:cubicBezTo>
                    <a:pt x="1038996" y="2745918"/>
                    <a:pt x="975352" y="2731366"/>
                    <a:pt x="1070811" y="2755232"/>
                  </a:cubicBezTo>
                  <a:cubicBezTo>
                    <a:pt x="1062790" y="2787316"/>
                    <a:pt x="1060004" y="2821186"/>
                    <a:pt x="1046748" y="2851485"/>
                  </a:cubicBezTo>
                  <a:cubicBezTo>
                    <a:pt x="1029707" y="2890437"/>
                    <a:pt x="971723" y="2971864"/>
                    <a:pt x="938464" y="3007895"/>
                  </a:cubicBezTo>
                  <a:cubicBezTo>
                    <a:pt x="907688" y="3041236"/>
                    <a:pt x="879965" y="3078979"/>
                    <a:pt x="842211" y="3104148"/>
                  </a:cubicBezTo>
                  <a:cubicBezTo>
                    <a:pt x="818148" y="3120190"/>
                    <a:pt x="797457" y="3143128"/>
                    <a:pt x="770021" y="3152274"/>
                  </a:cubicBezTo>
                  <a:cubicBezTo>
                    <a:pt x="757990" y="3156285"/>
                    <a:pt x="721252" y="3164743"/>
                    <a:pt x="733927" y="3164306"/>
                  </a:cubicBezTo>
                  <a:cubicBezTo>
                    <a:pt x="862438" y="3159875"/>
                    <a:pt x="990600" y="3148264"/>
                    <a:pt x="1118937" y="3140243"/>
                  </a:cubicBezTo>
                  <a:cubicBezTo>
                    <a:pt x="1167063" y="3128211"/>
                    <a:pt x="1214890" y="3114909"/>
                    <a:pt x="1263316" y="3104148"/>
                  </a:cubicBezTo>
                  <a:cubicBezTo>
                    <a:pt x="1287130" y="3098856"/>
                    <a:pt x="1312856" y="3101176"/>
                    <a:pt x="1335506" y="3092116"/>
                  </a:cubicBezTo>
                  <a:cubicBezTo>
                    <a:pt x="1354124" y="3084669"/>
                    <a:pt x="1367590" y="3068053"/>
                    <a:pt x="1383632" y="3056021"/>
                  </a:cubicBezTo>
                  <a:cubicBezTo>
                    <a:pt x="1395664" y="3019926"/>
                    <a:pt x="1412265" y="2985045"/>
                    <a:pt x="1419727" y="2947737"/>
                  </a:cubicBezTo>
                  <a:cubicBezTo>
                    <a:pt x="1443606" y="2828341"/>
                    <a:pt x="1430060" y="2671647"/>
                    <a:pt x="1395664" y="2562727"/>
                  </a:cubicBezTo>
                  <a:cubicBezTo>
                    <a:pt x="1372433" y="2489164"/>
                    <a:pt x="1287379" y="2358190"/>
                    <a:pt x="1287379" y="2358190"/>
                  </a:cubicBezTo>
                  <a:cubicBezTo>
                    <a:pt x="1264396" y="2266255"/>
                    <a:pt x="1294517" y="2351665"/>
                    <a:pt x="1227221" y="2261937"/>
                  </a:cubicBezTo>
                  <a:cubicBezTo>
                    <a:pt x="1216460" y="2247589"/>
                    <a:pt x="1214830" y="2227429"/>
                    <a:pt x="1203158" y="2213811"/>
                  </a:cubicBezTo>
                  <a:cubicBezTo>
                    <a:pt x="1175349" y="2181367"/>
                    <a:pt x="1146824" y="2171388"/>
                    <a:pt x="1106906" y="2165685"/>
                  </a:cubicBezTo>
                  <a:cubicBezTo>
                    <a:pt x="1067006" y="2159985"/>
                    <a:pt x="1026695" y="2157664"/>
                    <a:pt x="986590" y="2153653"/>
                  </a:cubicBezTo>
                  <a:cubicBezTo>
                    <a:pt x="914400" y="2161674"/>
                    <a:pt x="840849" y="2161619"/>
                    <a:pt x="770021" y="2177716"/>
                  </a:cubicBezTo>
                  <a:cubicBezTo>
                    <a:pt x="750467" y="2182160"/>
                    <a:pt x="739305" y="2203862"/>
                    <a:pt x="721895" y="2213811"/>
                  </a:cubicBezTo>
                  <a:cubicBezTo>
                    <a:pt x="710884" y="2220103"/>
                    <a:pt x="697575" y="2221133"/>
                    <a:pt x="685800" y="2225843"/>
                  </a:cubicBezTo>
                  <a:cubicBezTo>
                    <a:pt x="659125" y="2236513"/>
                    <a:pt x="556428" y="2280006"/>
                    <a:pt x="529390" y="2298032"/>
                  </a:cubicBezTo>
                  <a:cubicBezTo>
                    <a:pt x="515232" y="2307470"/>
                    <a:pt x="507285" y="2324442"/>
                    <a:pt x="493295" y="2334127"/>
                  </a:cubicBezTo>
                  <a:cubicBezTo>
                    <a:pt x="386870" y="2407806"/>
                    <a:pt x="408429" y="2397453"/>
                    <a:pt x="324853" y="2418348"/>
                  </a:cubicBezTo>
                  <a:cubicBezTo>
                    <a:pt x="304800" y="2430380"/>
                    <a:pt x="285225" y="2443245"/>
                    <a:pt x="264695" y="2454443"/>
                  </a:cubicBezTo>
                  <a:cubicBezTo>
                    <a:pt x="241077" y="2467326"/>
                    <a:pt x="214891" y="2475614"/>
                    <a:pt x="192506" y="2490537"/>
                  </a:cubicBezTo>
                  <a:cubicBezTo>
                    <a:pt x="178348" y="2499975"/>
                    <a:pt x="170023" y="2516423"/>
                    <a:pt x="156411" y="2526632"/>
                  </a:cubicBezTo>
                  <a:cubicBezTo>
                    <a:pt x="137703" y="2540663"/>
                    <a:pt x="116306" y="2550695"/>
                    <a:pt x="96253" y="2562727"/>
                  </a:cubicBezTo>
                  <a:cubicBezTo>
                    <a:pt x="88232" y="2574758"/>
                    <a:pt x="78063" y="2585607"/>
                    <a:pt x="72190" y="2598821"/>
                  </a:cubicBezTo>
                  <a:cubicBezTo>
                    <a:pt x="58872" y="2628786"/>
                    <a:pt x="32099" y="2727110"/>
                    <a:pt x="24064" y="2755232"/>
                  </a:cubicBezTo>
                  <a:cubicBezTo>
                    <a:pt x="20053" y="2787316"/>
                    <a:pt x="12032" y="2819151"/>
                    <a:pt x="12032" y="2851485"/>
                  </a:cubicBezTo>
                  <a:cubicBezTo>
                    <a:pt x="12032" y="2885726"/>
                    <a:pt x="33196" y="2966002"/>
                    <a:pt x="48127" y="2995864"/>
                  </a:cubicBezTo>
                  <a:cubicBezTo>
                    <a:pt x="84171" y="3067952"/>
                    <a:pt x="127161" y="3101450"/>
                    <a:pt x="192506" y="3152274"/>
                  </a:cubicBezTo>
                  <a:cubicBezTo>
                    <a:pt x="288935" y="3227274"/>
                    <a:pt x="346603" y="3265996"/>
                    <a:pt x="469232" y="3296653"/>
                  </a:cubicBezTo>
                  <a:cubicBezTo>
                    <a:pt x="512207" y="3307397"/>
                    <a:pt x="557463" y="3304674"/>
                    <a:pt x="601579" y="3308685"/>
                  </a:cubicBezTo>
                  <a:cubicBezTo>
                    <a:pt x="610906" y="3322675"/>
                    <a:pt x="640165" y="3359704"/>
                    <a:pt x="637674" y="3380874"/>
                  </a:cubicBezTo>
                  <a:cubicBezTo>
                    <a:pt x="630965" y="3437903"/>
                    <a:pt x="618870" y="3494559"/>
                    <a:pt x="601579" y="3549316"/>
                  </a:cubicBezTo>
                  <a:cubicBezTo>
                    <a:pt x="594537" y="3571616"/>
                    <a:pt x="575943" y="3588558"/>
                    <a:pt x="565485" y="3609474"/>
                  </a:cubicBezTo>
                  <a:cubicBezTo>
                    <a:pt x="555826" y="3628791"/>
                    <a:pt x="549442" y="3649579"/>
                    <a:pt x="541421" y="3669632"/>
                  </a:cubicBezTo>
                  <a:lnTo>
                    <a:pt x="276727" y="3597443"/>
                  </a:lnTo>
                  <a:cubicBezTo>
                    <a:pt x="88232" y="3542719"/>
                    <a:pt x="238434" y="3575347"/>
                    <a:pt x="108285" y="3549316"/>
                  </a:cubicBezTo>
                  <a:cubicBezTo>
                    <a:pt x="100264" y="3541295"/>
                    <a:pt x="91307" y="3534111"/>
                    <a:pt x="84221" y="3525253"/>
                  </a:cubicBezTo>
                  <a:cubicBezTo>
                    <a:pt x="60701" y="3495853"/>
                    <a:pt x="37850" y="3447988"/>
                    <a:pt x="24064" y="3416969"/>
                  </a:cubicBezTo>
                  <a:cubicBezTo>
                    <a:pt x="18913" y="3405380"/>
                    <a:pt x="16043" y="3392906"/>
                    <a:pt x="12032" y="3380874"/>
                  </a:cubicBezTo>
                  <a:cubicBezTo>
                    <a:pt x="58931" y="3216725"/>
                    <a:pt x="14906" y="3297006"/>
                    <a:pt x="264695" y="3164306"/>
                  </a:cubicBezTo>
                  <a:cubicBezTo>
                    <a:pt x="358663" y="3114386"/>
                    <a:pt x="615316" y="3010567"/>
                    <a:pt x="685800" y="2983832"/>
                  </a:cubicBezTo>
                  <a:cubicBezTo>
                    <a:pt x="829326" y="2929391"/>
                    <a:pt x="972700" y="2874092"/>
                    <a:pt x="1118937" y="2827421"/>
                  </a:cubicBezTo>
                  <a:cubicBezTo>
                    <a:pt x="1130271" y="2823804"/>
                    <a:pt x="1395664" y="2781795"/>
                    <a:pt x="1395664" y="2767264"/>
                  </a:cubicBezTo>
                  <a:lnTo>
                    <a:pt x="1395664" y="2755232"/>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10636590">
              <a:off x="8971547" y="1896979"/>
              <a:ext cx="1431758" cy="3669632"/>
            </a:xfrm>
            <a:custGeom>
              <a:avLst/>
              <a:gdLst>
                <a:gd name="connsiteX0" fmla="*/ 1431758 w 1431758"/>
                <a:gd name="connsiteY0" fmla="*/ 0 h 3669632"/>
                <a:gd name="connsiteX1" fmla="*/ 685800 w 1431758"/>
                <a:gd name="connsiteY1" fmla="*/ 36095 h 3669632"/>
                <a:gd name="connsiteX2" fmla="*/ 601579 w 1431758"/>
                <a:gd name="connsiteY2" fmla="*/ 72190 h 3669632"/>
                <a:gd name="connsiteX3" fmla="*/ 457200 w 1431758"/>
                <a:gd name="connsiteY3" fmla="*/ 96253 h 3669632"/>
                <a:gd name="connsiteX4" fmla="*/ 324853 w 1431758"/>
                <a:gd name="connsiteY4" fmla="*/ 144379 h 3669632"/>
                <a:gd name="connsiteX5" fmla="*/ 156411 w 1431758"/>
                <a:gd name="connsiteY5" fmla="*/ 288758 h 3669632"/>
                <a:gd name="connsiteX6" fmla="*/ 120316 w 1431758"/>
                <a:gd name="connsiteY6" fmla="*/ 397043 h 3669632"/>
                <a:gd name="connsiteX7" fmla="*/ 108285 w 1431758"/>
                <a:gd name="connsiteY7" fmla="*/ 445169 h 3669632"/>
                <a:gd name="connsiteX8" fmla="*/ 156411 w 1431758"/>
                <a:gd name="connsiteY8" fmla="*/ 673769 h 3669632"/>
                <a:gd name="connsiteX9" fmla="*/ 240632 w 1431758"/>
                <a:gd name="connsiteY9" fmla="*/ 733927 h 3669632"/>
                <a:gd name="connsiteX10" fmla="*/ 336885 w 1431758"/>
                <a:gd name="connsiteY10" fmla="*/ 818148 h 3669632"/>
                <a:gd name="connsiteX11" fmla="*/ 433137 w 1431758"/>
                <a:gd name="connsiteY11" fmla="*/ 866274 h 3669632"/>
                <a:gd name="connsiteX12" fmla="*/ 517358 w 1431758"/>
                <a:gd name="connsiteY12" fmla="*/ 914400 h 3669632"/>
                <a:gd name="connsiteX13" fmla="*/ 625642 w 1431758"/>
                <a:gd name="connsiteY13" fmla="*/ 962527 h 3669632"/>
                <a:gd name="connsiteX14" fmla="*/ 685800 w 1431758"/>
                <a:gd name="connsiteY14" fmla="*/ 986590 h 3669632"/>
                <a:gd name="connsiteX15" fmla="*/ 902369 w 1431758"/>
                <a:gd name="connsiteY15" fmla="*/ 998621 h 3669632"/>
                <a:gd name="connsiteX16" fmla="*/ 1203158 w 1431758"/>
                <a:gd name="connsiteY16" fmla="*/ 974558 h 3669632"/>
                <a:gd name="connsiteX17" fmla="*/ 1227221 w 1431758"/>
                <a:gd name="connsiteY17" fmla="*/ 914400 h 3669632"/>
                <a:gd name="connsiteX18" fmla="*/ 1191127 w 1431758"/>
                <a:gd name="connsiteY18" fmla="*/ 745958 h 3669632"/>
                <a:gd name="connsiteX19" fmla="*/ 1143000 w 1431758"/>
                <a:gd name="connsiteY19" fmla="*/ 721895 h 3669632"/>
                <a:gd name="connsiteX20" fmla="*/ 1106906 w 1431758"/>
                <a:gd name="connsiteY20" fmla="*/ 709864 h 3669632"/>
                <a:gd name="connsiteX21" fmla="*/ 1010653 w 1431758"/>
                <a:gd name="connsiteY21" fmla="*/ 721895 h 3669632"/>
                <a:gd name="connsiteX22" fmla="*/ 902369 w 1431758"/>
                <a:gd name="connsiteY22" fmla="*/ 782053 h 3669632"/>
                <a:gd name="connsiteX23" fmla="*/ 854242 w 1431758"/>
                <a:gd name="connsiteY23" fmla="*/ 794085 h 3669632"/>
                <a:gd name="connsiteX24" fmla="*/ 794085 w 1431758"/>
                <a:gd name="connsiteY24" fmla="*/ 818148 h 3669632"/>
                <a:gd name="connsiteX25" fmla="*/ 745958 w 1431758"/>
                <a:gd name="connsiteY25" fmla="*/ 830179 h 3669632"/>
                <a:gd name="connsiteX26" fmla="*/ 685800 w 1431758"/>
                <a:gd name="connsiteY26" fmla="*/ 854243 h 3669632"/>
                <a:gd name="connsiteX27" fmla="*/ 589548 w 1431758"/>
                <a:gd name="connsiteY27" fmla="*/ 866274 h 3669632"/>
                <a:gd name="connsiteX28" fmla="*/ 433137 w 1431758"/>
                <a:gd name="connsiteY28" fmla="*/ 914400 h 3669632"/>
                <a:gd name="connsiteX29" fmla="*/ 336885 w 1431758"/>
                <a:gd name="connsiteY29" fmla="*/ 938464 h 3669632"/>
                <a:gd name="connsiteX30" fmla="*/ 300790 w 1431758"/>
                <a:gd name="connsiteY30" fmla="*/ 962527 h 3669632"/>
                <a:gd name="connsiteX31" fmla="*/ 300790 w 1431758"/>
                <a:gd name="connsiteY31" fmla="*/ 1239253 h 3669632"/>
                <a:gd name="connsiteX32" fmla="*/ 312821 w 1431758"/>
                <a:gd name="connsiteY32" fmla="*/ 1311443 h 3669632"/>
                <a:gd name="connsiteX33" fmla="*/ 397042 w 1431758"/>
                <a:gd name="connsiteY33" fmla="*/ 1491916 h 3669632"/>
                <a:gd name="connsiteX34" fmla="*/ 409074 w 1431758"/>
                <a:gd name="connsiteY34" fmla="*/ 1540043 h 3669632"/>
                <a:gd name="connsiteX35" fmla="*/ 433137 w 1431758"/>
                <a:gd name="connsiteY35" fmla="*/ 1576137 h 3669632"/>
                <a:gd name="connsiteX36" fmla="*/ 469232 w 1431758"/>
                <a:gd name="connsiteY36" fmla="*/ 1636295 h 3669632"/>
                <a:gd name="connsiteX37" fmla="*/ 505327 w 1431758"/>
                <a:gd name="connsiteY37" fmla="*/ 1672390 h 3669632"/>
                <a:gd name="connsiteX38" fmla="*/ 613611 w 1431758"/>
                <a:gd name="connsiteY38" fmla="*/ 1828800 h 3669632"/>
                <a:gd name="connsiteX39" fmla="*/ 709864 w 1431758"/>
                <a:gd name="connsiteY39" fmla="*/ 1888958 h 3669632"/>
                <a:gd name="connsiteX40" fmla="*/ 806116 w 1431758"/>
                <a:gd name="connsiteY40" fmla="*/ 1937085 h 3669632"/>
                <a:gd name="connsiteX41" fmla="*/ 866274 w 1431758"/>
                <a:gd name="connsiteY41" fmla="*/ 1949116 h 3669632"/>
                <a:gd name="connsiteX42" fmla="*/ 974558 w 1431758"/>
                <a:gd name="connsiteY42" fmla="*/ 1937085 h 3669632"/>
                <a:gd name="connsiteX43" fmla="*/ 1034716 w 1431758"/>
                <a:gd name="connsiteY43" fmla="*/ 1864895 h 3669632"/>
                <a:gd name="connsiteX44" fmla="*/ 1094874 w 1431758"/>
                <a:gd name="connsiteY44" fmla="*/ 1828800 h 3669632"/>
                <a:gd name="connsiteX45" fmla="*/ 1191127 w 1431758"/>
                <a:gd name="connsiteY45" fmla="*/ 1732548 h 3669632"/>
                <a:gd name="connsiteX46" fmla="*/ 1239253 w 1431758"/>
                <a:gd name="connsiteY46" fmla="*/ 1636295 h 3669632"/>
                <a:gd name="connsiteX47" fmla="*/ 1191127 w 1431758"/>
                <a:gd name="connsiteY47" fmla="*/ 1564106 h 3669632"/>
                <a:gd name="connsiteX48" fmla="*/ 1106906 w 1431758"/>
                <a:gd name="connsiteY48" fmla="*/ 1503948 h 3669632"/>
                <a:gd name="connsiteX49" fmla="*/ 974558 w 1431758"/>
                <a:gd name="connsiteY49" fmla="*/ 1431758 h 3669632"/>
                <a:gd name="connsiteX50" fmla="*/ 914400 w 1431758"/>
                <a:gd name="connsiteY50" fmla="*/ 1419727 h 3669632"/>
                <a:gd name="connsiteX51" fmla="*/ 565485 w 1431758"/>
                <a:gd name="connsiteY51" fmla="*/ 1443790 h 3669632"/>
                <a:gd name="connsiteX52" fmla="*/ 348916 w 1431758"/>
                <a:gd name="connsiteY52" fmla="*/ 1515979 h 3669632"/>
                <a:gd name="connsiteX53" fmla="*/ 288758 w 1431758"/>
                <a:gd name="connsiteY53" fmla="*/ 1564106 h 3669632"/>
                <a:gd name="connsiteX54" fmla="*/ 216569 w 1431758"/>
                <a:gd name="connsiteY54" fmla="*/ 1624264 h 3669632"/>
                <a:gd name="connsiteX55" fmla="*/ 168442 w 1431758"/>
                <a:gd name="connsiteY55" fmla="*/ 1684421 h 3669632"/>
                <a:gd name="connsiteX56" fmla="*/ 84221 w 1431758"/>
                <a:gd name="connsiteY56" fmla="*/ 1840832 h 3669632"/>
                <a:gd name="connsiteX57" fmla="*/ 48127 w 1431758"/>
                <a:gd name="connsiteY57" fmla="*/ 1900990 h 3669632"/>
                <a:gd name="connsiteX58" fmla="*/ 24064 w 1431758"/>
                <a:gd name="connsiteY58" fmla="*/ 1937085 h 3669632"/>
                <a:gd name="connsiteX59" fmla="*/ 0 w 1431758"/>
                <a:gd name="connsiteY59" fmla="*/ 2009274 h 3669632"/>
                <a:gd name="connsiteX60" fmla="*/ 24064 w 1431758"/>
                <a:gd name="connsiteY60" fmla="*/ 2165685 h 3669632"/>
                <a:gd name="connsiteX61" fmla="*/ 120316 w 1431758"/>
                <a:gd name="connsiteY61" fmla="*/ 2273969 h 3669632"/>
                <a:gd name="connsiteX62" fmla="*/ 493295 w 1431758"/>
                <a:gd name="connsiteY62" fmla="*/ 2478506 h 3669632"/>
                <a:gd name="connsiteX63" fmla="*/ 697832 w 1431758"/>
                <a:gd name="connsiteY63" fmla="*/ 2598821 h 3669632"/>
                <a:gd name="connsiteX64" fmla="*/ 770021 w 1431758"/>
                <a:gd name="connsiteY64" fmla="*/ 2634916 h 3669632"/>
                <a:gd name="connsiteX65" fmla="*/ 878306 w 1431758"/>
                <a:gd name="connsiteY65" fmla="*/ 2719137 h 3669632"/>
                <a:gd name="connsiteX66" fmla="*/ 1070811 w 1431758"/>
                <a:gd name="connsiteY66" fmla="*/ 2755232 h 3669632"/>
                <a:gd name="connsiteX67" fmla="*/ 1046748 w 1431758"/>
                <a:gd name="connsiteY67" fmla="*/ 2851485 h 3669632"/>
                <a:gd name="connsiteX68" fmla="*/ 938464 w 1431758"/>
                <a:gd name="connsiteY68" fmla="*/ 3007895 h 3669632"/>
                <a:gd name="connsiteX69" fmla="*/ 842211 w 1431758"/>
                <a:gd name="connsiteY69" fmla="*/ 3104148 h 3669632"/>
                <a:gd name="connsiteX70" fmla="*/ 770021 w 1431758"/>
                <a:gd name="connsiteY70" fmla="*/ 3152274 h 3669632"/>
                <a:gd name="connsiteX71" fmla="*/ 733927 w 1431758"/>
                <a:gd name="connsiteY71" fmla="*/ 3164306 h 3669632"/>
                <a:gd name="connsiteX72" fmla="*/ 1118937 w 1431758"/>
                <a:gd name="connsiteY72" fmla="*/ 3140243 h 3669632"/>
                <a:gd name="connsiteX73" fmla="*/ 1263316 w 1431758"/>
                <a:gd name="connsiteY73" fmla="*/ 3104148 h 3669632"/>
                <a:gd name="connsiteX74" fmla="*/ 1335506 w 1431758"/>
                <a:gd name="connsiteY74" fmla="*/ 3092116 h 3669632"/>
                <a:gd name="connsiteX75" fmla="*/ 1383632 w 1431758"/>
                <a:gd name="connsiteY75" fmla="*/ 3056021 h 3669632"/>
                <a:gd name="connsiteX76" fmla="*/ 1419727 w 1431758"/>
                <a:gd name="connsiteY76" fmla="*/ 2947737 h 3669632"/>
                <a:gd name="connsiteX77" fmla="*/ 1395664 w 1431758"/>
                <a:gd name="connsiteY77" fmla="*/ 2562727 h 3669632"/>
                <a:gd name="connsiteX78" fmla="*/ 1287379 w 1431758"/>
                <a:gd name="connsiteY78" fmla="*/ 2358190 h 3669632"/>
                <a:gd name="connsiteX79" fmla="*/ 1227221 w 1431758"/>
                <a:gd name="connsiteY79" fmla="*/ 2261937 h 3669632"/>
                <a:gd name="connsiteX80" fmla="*/ 1203158 w 1431758"/>
                <a:gd name="connsiteY80" fmla="*/ 2213811 h 3669632"/>
                <a:gd name="connsiteX81" fmla="*/ 1106906 w 1431758"/>
                <a:gd name="connsiteY81" fmla="*/ 2165685 h 3669632"/>
                <a:gd name="connsiteX82" fmla="*/ 986590 w 1431758"/>
                <a:gd name="connsiteY82" fmla="*/ 2153653 h 3669632"/>
                <a:gd name="connsiteX83" fmla="*/ 770021 w 1431758"/>
                <a:gd name="connsiteY83" fmla="*/ 2177716 h 3669632"/>
                <a:gd name="connsiteX84" fmla="*/ 721895 w 1431758"/>
                <a:gd name="connsiteY84" fmla="*/ 2213811 h 3669632"/>
                <a:gd name="connsiteX85" fmla="*/ 685800 w 1431758"/>
                <a:gd name="connsiteY85" fmla="*/ 2225843 h 3669632"/>
                <a:gd name="connsiteX86" fmla="*/ 529390 w 1431758"/>
                <a:gd name="connsiteY86" fmla="*/ 2298032 h 3669632"/>
                <a:gd name="connsiteX87" fmla="*/ 493295 w 1431758"/>
                <a:gd name="connsiteY87" fmla="*/ 2334127 h 3669632"/>
                <a:gd name="connsiteX88" fmla="*/ 324853 w 1431758"/>
                <a:gd name="connsiteY88" fmla="*/ 2418348 h 3669632"/>
                <a:gd name="connsiteX89" fmla="*/ 264695 w 1431758"/>
                <a:gd name="connsiteY89" fmla="*/ 2454443 h 3669632"/>
                <a:gd name="connsiteX90" fmla="*/ 192506 w 1431758"/>
                <a:gd name="connsiteY90" fmla="*/ 2490537 h 3669632"/>
                <a:gd name="connsiteX91" fmla="*/ 156411 w 1431758"/>
                <a:gd name="connsiteY91" fmla="*/ 2526632 h 3669632"/>
                <a:gd name="connsiteX92" fmla="*/ 96253 w 1431758"/>
                <a:gd name="connsiteY92" fmla="*/ 2562727 h 3669632"/>
                <a:gd name="connsiteX93" fmla="*/ 72190 w 1431758"/>
                <a:gd name="connsiteY93" fmla="*/ 2598821 h 3669632"/>
                <a:gd name="connsiteX94" fmla="*/ 24064 w 1431758"/>
                <a:gd name="connsiteY94" fmla="*/ 2755232 h 3669632"/>
                <a:gd name="connsiteX95" fmla="*/ 12032 w 1431758"/>
                <a:gd name="connsiteY95" fmla="*/ 2851485 h 3669632"/>
                <a:gd name="connsiteX96" fmla="*/ 48127 w 1431758"/>
                <a:gd name="connsiteY96" fmla="*/ 2995864 h 3669632"/>
                <a:gd name="connsiteX97" fmla="*/ 192506 w 1431758"/>
                <a:gd name="connsiteY97" fmla="*/ 3152274 h 3669632"/>
                <a:gd name="connsiteX98" fmla="*/ 469232 w 1431758"/>
                <a:gd name="connsiteY98" fmla="*/ 3296653 h 3669632"/>
                <a:gd name="connsiteX99" fmla="*/ 601579 w 1431758"/>
                <a:gd name="connsiteY99" fmla="*/ 3308685 h 3669632"/>
                <a:gd name="connsiteX100" fmla="*/ 637674 w 1431758"/>
                <a:gd name="connsiteY100" fmla="*/ 3380874 h 3669632"/>
                <a:gd name="connsiteX101" fmla="*/ 601579 w 1431758"/>
                <a:gd name="connsiteY101" fmla="*/ 3549316 h 3669632"/>
                <a:gd name="connsiteX102" fmla="*/ 565485 w 1431758"/>
                <a:gd name="connsiteY102" fmla="*/ 3609474 h 3669632"/>
                <a:gd name="connsiteX103" fmla="*/ 541421 w 1431758"/>
                <a:gd name="connsiteY103" fmla="*/ 3669632 h 3669632"/>
                <a:gd name="connsiteX104" fmla="*/ 276727 w 1431758"/>
                <a:gd name="connsiteY104" fmla="*/ 3597443 h 3669632"/>
                <a:gd name="connsiteX105" fmla="*/ 108285 w 1431758"/>
                <a:gd name="connsiteY105" fmla="*/ 3549316 h 3669632"/>
                <a:gd name="connsiteX106" fmla="*/ 84221 w 1431758"/>
                <a:gd name="connsiteY106" fmla="*/ 3525253 h 3669632"/>
                <a:gd name="connsiteX107" fmla="*/ 24064 w 1431758"/>
                <a:gd name="connsiteY107" fmla="*/ 3416969 h 3669632"/>
                <a:gd name="connsiteX108" fmla="*/ 12032 w 1431758"/>
                <a:gd name="connsiteY108" fmla="*/ 3380874 h 3669632"/>
                <a:gd name="connsiteX109" fmla="*/ 264695 w 1431758"/>
                <a:gd name="connsiteY109" fmla="*/ 3164306 h 3669632"/>
                <a:gd name="connsiteX110" fmla="*/ 685800 w 1431758"/>
                <a:gd name="connsiteY110" fmla="*/ 2983832 h 3669632"/>
                <a:gd name="connsiteX111" fmla="*/ 1118937 w 1431758"/>
                <a:gd name="connsiteY111" fmla="*/ 2827421 h 3669632"/>
                <a:gd name="connsiteX112" fmla="*/ 1395664 w 1431758"/>
                <a:gd name="connsiteY112" fmla="*/ 2767264 h 3669632"/>
                <a:gd name="connsiteX113" fmla="*/ 1395664 w 1431758"/>
                <a:gd name="connsiteY113" fmla="*/ 2755232 h 366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431758" h="3669632">
                  <a:moveTo>
                    <a:pt x="1431758" y="0"/>
                  </a:moveTo>
                  <a:cubicBezTo>
                    <a:pt x="1183105" y="12032"/>
                    <a:pt x="933808" y="14529"/>
                    <a:pt x="685800" y="36095"/>
                  </a:cubicBezTo>
                  <a:cubicBezTo>
                    <a:pt x="655372" y="38741"/>
                    <a:pt x="631117" y="64417"/>
                    <a:pt x="601579" y="72190"/>
                  </a:cubicBezTo>
                  <a:cubicBezTo>
                    <a:pt x="554395" y="84607"/>
                    <a:pt x="505326" y="88232"/>
                    <a:pt x="457200" y="96253"/>
                  </a:cubicBezTo>
                  <a:cubicBezTo>
                    <a:pt x="413084" y="112295"/>
                    <a:pt x="366436" y="122598"/>
                    <a:pt x="324853" y="144379"/>
                  </a:cubicBezTo>
                  <a:cubicBezTo>
                    <a:pt x="217794" y="200457"/>
                    <a:pt x="217129" y="212860"/>
                    <a:pt x="156411" y="288758"/>
                  </a:cubicBezTo>
                  <a:cubicBezTo>
                    <a:pt x="144379" y="324853"/>
                    <a:pt x="131505" y="360678"/>
                    <a:pt x="120316" y="397043"/>
                  </a:cubicBezTo>
                  <a:cubicBezTo>
                    <a:pt x="115453" y="412847"/>
                    <a:pt x="106146" y="428772"/>
                    <a:pt x="108285" y="445169"/>
                  </a:cubicBezTo>
                  <a:cubicBezTo>
                    <a:pt x="118357" y="522385"/>
                    <a:pt x="123966" y="602980"/>
                    <a:pt x="156411" y="673769"/>
                  </a:cubicBezTo>
                  <a:cubicBezTo>
                    <a:pt x="170785" y="705132"/>
                    <a:pt x="213692" y="712375"/>
                    <a:pt x="240632" y="733927"/>
                  </a:cubicBezTo>
                  <a:cubicBezTo>
                    <a:pt x="273922" y="760559"/>
                    <a:pt x="301754" y="793995"/>
                    <a:pt x="336885" y="818148"/>
                  </a:cubicBezTo>
                  <a:cubicBezTo>
                    <a:pt x="366444" y="838470"/>
                    <a:pt x="401486" y="849394"/>
                    <a:pt x="433137" y="866274"/>
                  </a:cubicBezTo>
                  <a:cubicBezTo>
                    <a:pt x="461667" y="881490"/>
                    <a:pt x="488438" y="899940"/>
                    <a:pt x="517358" y="914400"/>
                  </a:cubicBezTo>
                  <a:cubicBezTo>
                    <a:pt x="552687" y="932065"/>
                    <a:pt x="589337" y="946967"/>
                    <a:pt x="625642" y="962527"/>
                  </a:cubicBezTo>
                  <a:cubicBezTo>
                    <a:pt x="645493" y="971035"/>
                    <a:pt x="664384" y="983797"/>
                    <a:pt x="685800" y="986590"/>
                  </a:cubicBezTo>
                  <a:cubicBezTo>
                    <a:pt x="757494" y="995941"/>
                    <a:pt x="830179" y="994611"/>
                    <a:pt x="902369" y="998621"/>
                  </a:cubicBezTo>
                  <a:cubicBezTo>
                    <a:pt x="1002632" y="990600"/>
                    <a:pt x="1105794" y="999801"/>
                    <a:pt x="1203158" y="974558"/>
                  </a:cubicBezTo>
                  <a:cubicBezTo>
                    <a:pt x="1224064" y="969138"/>
                    <a:pt x="1225874" y="935955"/>
                    <a:pt x="1227221" y="914400"/>
                  </a:cubicBezTo>
                  <a:cubicBezTo>
                    <a:pt x="1229378" y="879895"/>
                    <a:pt x="1234703" y="782271"/>
                    <a:pt x="1191127" y="745958"/>
                  </a:cubicBezTo>
                  <a:cubicBezTo>
                    <a:pt x="1177348" y="734476"/>
                    <a:pt x="1159486" y="728960"/>
                    <a:pt x="1143000" y="721895"/>
                  </a:cubicBezTo>
                  <a:cubicBezTo>
                    <a:pt x="1131343" y="716899"/>
                    <a:pt x="1118937" y="713874"/>
                    <a:pt x="1106906" y="709864"/>
                  </a:cubicBezTo>
                  <a:cubicBezTo>
                    <a:pt x="1074822" y="713874"/>
                    <a:pt x="1042022" y="714053"/>
                    <a:pt x="1010653" y="721895"/>
                  </a:cubicBezTo>
                  <a:cubicBezTo>
                    <a:pt x="984032" y="728550"/>
                    <a:pt x="922595" y="773064"/>
                    <a:pt x="902369" y="782053"/>
                  </a:cubicBezTo>
                  <a:cubicBezTo>
                    <a:pt x="887258" y="788769"/>
                    <a:pt x="869929" y="788856"/>
                    <a:pt x="854242" y="794085"/>
                  </a:cubicBezTo>
                  <a:cubicBezTo>
                    <a:pt x="833753" y="800915"/>
                    <a:pt x="814574" y="811319"/>
                    <a:pt x="794085" y="818148"/>
                  </a:cubicBezTo>
                  <a:cubicBezTo>
                    <a:pt x="778398" y="823377"/>
                    <a:pt x="761645" y="824950"/>
                    <a:pt x="745958" y="830179"/>
                  </a:cubicBezTo>
                  <a:cubicBezTo>
                    <a:pt x="725469" y="837009"/>
                    <a:pt x="706844" y="849387"/>
                    <a:pt x="685800" y="854243"/>
                  </a:cubicBezTo>
                  <a:cubicBezTo>
                    <a:pt x="654294" y="861514"/>
                    <a:pt x="621632" y="862264"/>
                    <a:pt x="589548" y="866274"/>
                  </a:cubicBezTo>
                  <a:cubicBezTo>
                    <a:pt x="454430" y="924182"/>
                    <a:pt x="558197" y="887601"/>
                    <a:pt x="433137" y="914400"/>
                  </a:cubicBezTo>
                  <a:cubicBezTo>
                    <a:pt x="400800" y="921329"/>
                    <a:pt x="336885" y="938464"/>
                    <a:pt x="336885" y="938464"/>
                  </a:cubicBezTo>
                  <a:cubicBezTo>
                    <a:pt x="324853" y="946485"/>
                    <a:pt x="311015" y="952302"/>
                    <a:pt x="300790" y="962527"/>
                  </a:cubicBezTo>
                  <a:cubicBezTo>
                    <a:pt x="229085" y="1034231"/>
                    <a:pt x="291603" y="1159628"/>
                    <a:pt x="300790" y="1239253"/>
                  </a:cubicBezTo>
                  <a:cubicBezTo>
                    <a:pt x="303586" y="1263487"/>
                    <a:pt x="305107" y="1288300"/>
                    <a:pt x="312821" y="1311443"/>
                  </a:cubicBezTo>
                  <a:cubicBezTo>
                    <a:pt x="362216" y="1459629"/>
                    <a:pt x="349862" y="1373965"/>
                    <a:pt x="397042" y="1491916"/>
                  </a:cubicBezTo>
                  <a:cubicBezTo>
                    <a:pt x="403183" y="1507269"/>
                    <a:pt x="402560" y="1524844"/>
                    <a:pt x="409074" y="1540043"/>
                  </a:cubicBezTo>
                  <a:cubicBezTo>
                    <a:pt x="414770" y="1553334"/>
                    <a:pt x="425473" y="1563875"/>
                    <a:pt x="433137" y="1576137"/>
                  </a:cubicBezTo>
                  <a:cubicBezTo>
                    <a:pt x="445531" y="1595968"/>
                    <a:pt x="455201" y="1617587"/>
                    <a:pt x="469232" y="1636295"/>
                  </a:cubicBezTo>
                  <a:cubicBezTo>
                    <a:pt x="479441" y="1649907"/>
                    <a:pt x="495437" y="1658544"/>
                    <a:pt x="505327" y="1672390"/>
                  </a:cubicBezTo>
                  <a:cubicBezTo>
                    <a:pt x="554729" y="1741552"/>
                    <a:pt x="505914" y="1757000"/>
                    <a:pt x="613611" y="1828800"/>
                  </a:cubicBezTo>
                  <a:cubicBezTo>
                    <a:pt x="647635" y="1851484"/>
                    <a:pt x="672121" y="1868635"/>
                    <a:pt x="709864" y="1888958"/>
                  </a:cubicBezTo>
                  <a:cubicBezTo>
                    <a:pt x="741447" y="1905965"/>
                    <a:pt x="770941" y="1930050"/>
                    <a:pt x="806116" y="1937085"/>
                  </a:cubicBezTo>
                  <a:lnTo>
                    <a:pt x="866274" y="1949116"/>
                  </a:lnTo>
                  <a:cubicBezTo>
                    <a:pt x="902369" y="1945106"/>
                    <a:pt x="942075" y="1953326"/>
                    <a:pt x="974558" y="1937085"/>
                  </a:cubicBezTo>
                  <a:cubicBezTo>
                    <a:pt x="1002574" y="1923077"/>
                    <a:pt x="1011434" y="1885849"/>
                    <a:pt x="1034716" y="1864895"/>
                  </a:cubicBezTo>
                  <a:cubicBezTo>
                    <a:pt x="1052098" y="1849251"/>
                    <a:pt x="1077022" y="1843905"/>
                    <a:pt x="1094874" y="1828800"/>
                  </a:cubicBezTo>
                  <a:cubicBezTo>
                    <a:pt x="1129512" y="1799491"/>
                    <a:pt x="1191127" y="1732548"/>
                    <a:pt x="1191127" y="1732548"/>
                  </a:cubicBezTo>
                  <a:cubicBezTo>
                    <a:pt x="1207169" y="1700464"/>
                    <a:pt x="1259151" y="1666142"/>
                    <a:pt x="1239253" y="1636295"/>
                  </a:cubicBezTo>
                  <a:cubicBezTo>
                    <a:pt x="1223211" y="1612232"/>
                    <a:pt x="1211577" y="1584556"/>
                    <a:pt x="1191127" y="1564106"/>
                  </a:cubicBezTo>
                  <a:cubicBezTo>
                    <a:pt x="1166732" y="1539711"/>
                    <a:pt x="1135926" y="1522604"/>
                    <a:pt x="1106906" y="1503948"/>
                  </a:cubicBezTo>
                  <a:cubicBezTo>
                    <a:pt x="1104927" y="1502676"/>
                    <a:pt x="997347" y="1439354"/>
                    <a:pt x="974558" y="1431758"/>
                  </a:cubicBezTo>
                  <a:cubicBezTo>
                    <a:pt x="955158" y="1425291"/>
                    <a:pt x="934453" y="1423737"/>
                    <a:pt x="914400" y="1419727"/>
                  </a:cubicBezTo>
                  <a:cubicBezTo>
                    <a:pt x="798095" y="1427748"/>
                    <a:pt x="681120" y="1428965"/>
                    <a:pt x="565485" y="1443790"/>
                  </a:cubicBezTo>
                  <a:cubicBezTo>
                    <a:pt x="518952" y="1449756"/>
                    <a:pt x="397133" y="1497898"/>
                    <a:pt x="348916" y="1515979"/>
                  </a:cubicBezTo>
                  <a:cubicBezTo>
                    <a:pt x="328863" y="1532021"/>
                    <a:pt x="309302" y="1548698"/>
                    <a:pt x="288758" y="1564106"/>
                  </a:cubicBezTo>
                  <a:cubicBezTo>
                    <a:pt x="242159" y="1599056"/>
                    <a:pt x="258591" y="1576240"/>
                    <a:pt x="216569" y="1624264"/>
                  </a:cubicBezTo>
                  <a:cubicBezTo>
                    <a:pt x="199659" y="1643590"/>
                    <a:pt x="182687" y="1663054"/>
                    <a:pt x="168442" y="1684421"/>
                  </a:cubicBezTo>
                  <a:cubicBezTo>
                    <a:pt x="122706" y="1753025"/>
                    <a:pt x="121682" y="1772153"/>
                    <a:pt x="84221" y="1840832"/>
                  </a:cubicBezTo>
                  <a:cubicBezTo>
                    <a:pt x="73023" y="1861362"/>
                    <a:pt x="60521" y="1881159"/>
                    <a:pt x="48127" y="1900990"/>
                  </a:cubicBezTo>
                  <a:cubicBezTo>
                    <a:pt x="40463" y="1913252"/>
                    <a:pt x="29937" y="1923871"/>
                    <a:pt x="24064" y="1937085"/>
                  </a:cubicBezTo>
                  <a:cubicBezTo>
                    <a:pt x="13762" y="1960264"/>
                    <a:pt x="8021" y="1985211"/>
                    <a:pt x="0" y="2009274"/>
                  </a:cubicBezTo>
                  <a:cubicBezTo>
                    <a:pt x="8021" y="2061411"/>
                    <a:pt x="9180" y="2115078"/>
                    <a:pt x="24064" y="2165685"/>
                  </a:cubicBezTo>
                  <a:cubicBezTo>
                    <a:pt x="30796" y="2188575"/>
                    <a:pt x="111566" y="2267407"/>
                    <a:pt x="120316" y="2273969"/>
                  </a:cubicBezTo>
                  <a:cubicBezTo>
                    <a:pt x="273604" y="2388935"/>
                    <a:pt x="299734" y="2364647"/>
                    <a:pt x="493295" y="2478506"/>
                  </a:cubicBezTo>
                  <a:cubicBezTo>
                    <a:pt x="561474" y="2518611"/>
                    <a:pt x="627083" y="2563446"/>
                    <a:pt x="697832" y="2598821"/>
                  </a:cubicBezTo>
                  <a:cubicBezTo>
                    <a:pt x="721895" y="2610853"/>
                    <a:pt x="747636" y="2619993"/>
                    <a:pt x="770021" y="2634916"/>
                  </a:cubicBezTo>
                  <a:cubicBezTo>
                    <a:pt x="808068" y="2660281"/>
                    <a:pt x="833201" y="2711620"/>
                    <a:pt x="878306" y="2719137"/>
                  </a:cubicBezTo>
                  <a:cubicBezTo>
                    <a:pt x="1038996" y="2745918"/>
                    <a:pt x="975352" y="2731366"/>
                    <a:pt x="1070811" y="2755232"/>
                  </a:cubicBezTo>
                  <a:cubicBezTo>
                    <a:pt x="1062790" y="2787316"/>
                    <a:pt x="1060004" y="2821186"/>
                    <a:pt x="1046748" y="2851485"/>
                  </a:cubicBezTo>
                  <a:cubicBezTo>
                    <a:pt x="1029707" y="2890437"/>
                    <a:pt x="971723" y="2971864"/>
                    <a:pt x="938464" y="3007895"/>
                  </a:cubicBezTo>
                  <a:cubicBezTo>
                    <a:pt x="907688" y="3041236"/>
                    <a:pt x="879965" y="3078979"/>
                    <a:pt x="842211" y="3104148"/>
                  </a:cubicBezTo>
                  <a:cubicBezTo>
                    <a:pt x="818148" y="3120190"/>
                    <a:pt x="797457" y="3143128"/>
                    <a:pt x="770021" y="3152274"/>
                  </a:cubicBezTo>
                  <a:cubicBezTo>
                    <a:pt x="757990" y="3156285"/>
                    <a:pt x="721252" y="3164743"/>
                    <a:pt x="733927" y="3164306"/>
                  </a:cubicBezTo>
                  <a:cubicBezTo>
                    <a:pt x="862438" y="3159875"/>
                    <a:pt x="990600" y="3148264"/>
                    <a:pt x="1118937" y="3140243"/>
                  </a:cubicBezTo>
                  <a:cubicBezTo>
                    <a:pt x="1167063" y="3128211"/>
                    <a:pt x="1214890" y="3114909"/>
                    <a:pt x="1263316" y="3104148"/>
                  </a:cubicBezTo>
                  <a:cubicBezTo>
                    <a:pt x="1287130" y="3098856"/>
                    <a:pt x="1312856" y="3101176"/>
                    <a:pt x="1335506" y="3092116"/>
                  </a:cubicBezTo>
                  <a:cubicBezTo>
                    <a:pt x="1354124" y="3084669"/>
                    <a:pt x="1367590" y="3068053"/>
                    <a:pt x="1383632" y="3056021"/>
                  </a:cubicBezTo>
                  <a:cubicBezTo>
                    <a:pt x="1395664" y="3019926"/>
                    <a:pt x="1412265" y="2985045"/>
                    <a:pt x="1419727" y="2947737"/>
                  </a:cubicBezTo>
                  <a:cubicBezTo>
                    <a:pt x="1443606" y="2828341"/>
                    <a:pt x="1430060" y="2671647"/>
                    <a:pt x="1395664" y="2562727"/>
                  </a:cubicBezTo>
                  <a:cubicBezTo>
                    <a:pt x="1372433" y="2489164"/>
                    <a:pt x="1287379" y="2358190"/>
                    <a:pt x="1287379" y="2358190"/>
                  </a:cubicBezTo>
                  <a:cubicBezTo>
                    <a:pt x="1264396" y="2266255"/>
                    <a:pt x="1294517" y="2351665"/>
                    <a:pt x="1227221" y="2261937"/>
                  </a:cubicBezTo>
                  <a:cubicBezTo>
                    <a:pt x="1216460" y="2247589"/>
                    <a:pt x="1214830" y="2227429"/>
                    <a:pt x="1203158" y="2213811"/>
                  </a:cubicBezTo>
                  <a:cubicBezTo>
                    <a:pt x="1175349" y="2181367"/>
                    <a:pt x="1146824" y="2171388"/>
                    <a:pt x="1106906" y="2165685"/>
                  </a:cubicBezTo>
                  <a:cubicBezTo>
                    <a:pt x="1067006" y="2159985"/>
                    <a:pt x="1026695" y="2157664"/>
                    <a:pt x="986590" y="2153653"/>
                  </a:cubicBezTo>
                  <a:cubicBezTo>
                    <a:pt x="914400" y="2161674"/>
                    <a:pt x="840849" y="2161619"/>
                    <a:pt x="770021" y="2177716"/>
                  </a:cubicBezTo>
                  <a:cubicBezTo>
                    <a:pt x="750467" y="2182160"/>
                    <a:pt x="739305" y="2203862"/>
                    <a:pt x="721895" y="2213811"/>
                  </a:cubicBezTo>
                  <a:cubicBezTo>
                    <a:pt x="710884" y="2220103"/>
                    <a:pt x="697575" y="2221133"/>
                    <a:pt x="685800" y="2225843"/>
                  </a:cubicBezTo>
                  <a:cubicBezTo>
                    <a:pt x="659125" y="2236513"/>
                    <a:pt x="556428" y="2280006"/>
                    <a:pt x="529390" y="2298032"/>
                  </a:cubicBezTo>
                  <a:cubicBezTo>
                    <a:pt x="515232" y="2307470"/>
                    <a:pt x="507285" y="2324442"/>
                    <a:pt x="493295" y="2334127"/>
                  </a:cubicBezTo>
                  <a:cubicBezTo>
                    <a:pt x="386870" y="2407806"/>
                    <a:pt x="408429" y="2397453"/>
                    <a:pt x="324853" y="2418348"/>
                  </a:cubicBezTo>
                  <a:cubicBezTo>
                    <a:pt x="304800" y="2430380"/>
                    <a:pt x="285225" y="2443245"/>
                    <a:pt x="264695" y="2454443"/>
                  </a:cubicBezTo>
                  <a:cubicBezTo>
                    <a:pt x="241077" y="2467326"/>
                    <a:pt x="214891" y="2475614"/>
                    <a:pt x="192506" y="2490537"/>
                  </a:cubicBezTo>
                  <a:cubicBezTo>
                    <a:pt x="178348" y="2499975"/>
                    <a:pt x="170023" y="2516423"/>
                    <a:pt x="156411" y="2526632"/>
                  </a:cubicBezTo>
                  <a:cubicBezTo>
                    <a:pt x="137703" y="2540663"/>
                    <a:pt x="116306" y="2550695"/>
                    <a:pt x="96253" y="2562727"/>
                  </a:cubicBezTo>
                  <a:cubicBezTo>
                    <a:pt x="88232" y="2574758"/>
                    <a:pt x="78063" y="2585607"/>
                    <a:pt x="72190" y="2598821"/>
                  </a:cubicBezTo>
                  <a:cubicBezTo>
                    <a:pt x="58872" y="2628786"/>
                    <a:pt x="32099" y="2727110"/>
                    <a:pt x="24064" y="2755232"/>
                  </a:cubicBezTo>
                  <a:cubicBezTo>
                    <a:pt x="20053" y="2787316"/>
                    <a:pt x="12032" y="2819151"/>
                    <a:pt x="12032" y="2851485"/>
                  </a:cubicBezTo>
                  <a:cubicBezTo>
                    <a:pt x="12032" y="2885726"/>
                    <a:pt x="33196" y="2966002"/>
                    <a:pt x="48127" y="2995864"/>
                  </a:cubicBezTo>
                  <a:cubicBezTo>
                    <a:pt x="84171" y="3067952"/>
                    <a:pt x="127161" y="3101450"/>
                    <a:pt x="192506" y="3152274"/>
                  </a:cubicBezTo>
                  <a:cubicBezTo>
                    <a:pt x="288935" y="3227274"/>
                    <a:pt x="346603" y="3265996"/>
                    <a:pt x="469232" y="3296653"/>
                  </a:cubicBezTo>
                  <a:cubicBezTo>
                    <a:pt x="512207" y="3307397"/>
                    <a:pt x="557463" y="3304674"/>
                    <a:pt x="601579" y="3308685"/>
                  </a:cubicBezTo>
                  <a:cubicBezTo>
                    <a:pt x="610906" y="3322675"/>
                    <a:pt x="640165" y="3359704"/>
                    <a:pt x="637674" y="3380874"/>
                  </a:cubicBezTo>
                  <a:cubicBezTo>
                    <a:pt x="630965" y="3437903"/>
                    <a:pt x="618870" y="3494559"/>
                    <a:pt x="601579" y="3549316"/>
                  </a:cubicBezTo>
                  <a:cubicBezTo>
                    <a:pt x="594537" y="3571616"/>
                    <a:pt x="575943" y="3588558"/>
                    <a:pt x="565485" y="3609474"/>
                  </a:cubicBezTo>
                  <a:cubicBezTo>
                    <a:pt x="555826" y="3628791"/>
                    <a:pt x="549442" y="3649579"/>
                    <a:pt x="541421" y="3669632"/>
                  </a:cubicBezTo>
                  <a:lnTo>
                    <a:pt x="276727" y="3597443"/>
                  </a:lnTo>
                  <a:cubicBezTo>
                    <a:pt x="88232" y="3542719"/>
                    <a:pt x="238434" y="3575347"/>
                    <a:pt x="108285" y="3549316"/>
                  </a:cubicBezTo>
                  <a:cubicBezTo>
                    <a:pt x="100264" y="3541295"/>
                    <a:pt x="91307" y="3534111"/>
                    <a:pt x="84221" y="3525253"/>
                  </a:cubicBezTo>
                  <a:cubicBezTo>
                    <a:pt x="60701" y="3495853"/>
                    <a:pt x="37850" y="3447988"/>
                    <a:pt x="24064" y="3416969"/>
                  </a:cubicBezTo>
                  <a:cubicBezTo>
                    <a:pt x="18913" y="3405380"/>
                    <a:pt x="16043" y="3392906"/>
                    <a:pt x="12032" y="3380874"/>
                  </a:cubicBezTo>
                  <a:cubicBezTo>
                    <a:pt x="58931" y="3216725"/>
                    <a:pt x="14906" y="3297006"/>
                    <a:pt x="264695" y="3164306"/>
                  </a:cubicBezTo>
                  <a:cubicBezTo>
                    <a:pt x="358663" y="3114386"/>
                    <a:pt x="615316" y="3010567"/>
                    <a:pt x="685800" y="2983832"/>
                  </a:cubicBezTo>
                  <a:cubicBezTo>
                    <a:pt x="829326" y="2929391"/>
                    <a:pt x="972700" y="2874092"/>
                    <a:pt x="1118937" y="2827421"/>
                  </a:cubicBezTo>
                  <a:cubicBezTo>
                    <a:pt x="1130271" y="2823804"/>
                    <a:pt x="1395664" y="2781795"/>
                    <a:pt x="1395664" y="2767264"/>
                  </a:cubicBezTo>
                  <a:lnTo>
                    <a:pt x="1395664" y="2755232"/>
                  </a:lnTo>
                </a:path>
              </a:pathLst>
            </a:cu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8357936" y="2162872"/>
              <a:ext cx="2658979" cy="2635420"/>
            </a:xfrm>
            <a:prstGeom prst="noSmoking">
              <a:avLst>
                <a:gd name="adj" fmla="val 82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2710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123" y="488983"/>
            <a:ext cx="4402446" cy="1328196"/>
          </a:xfrm>
        </p:spPr>
      </p:pic>
      <p:sp>
        <p:nvSpPr>
          <p:cNvPr id="5" name="TextBox 4"/>
          <p:cNvSpPr txBox="1"/>
          <p:nvPr/>
        </p:nvSpPr>
        <p:spPr>
          <a:xfrm>
            <a:off x="5438273" y="1817179"/>
            <a:ext cx="1299410" cy="1107996"/>
          </a:xfrm>
          <a:prstGeom prst="rect">
            <a:avLst/>
          </a:prstGeom>
          <a:noFill/>
        </p:spPr>
        <p:txBody>
          <a:bodyPr wrap="square" rtlCol="0">
            <a:spAutoFit/>
          </a:bodyPr>
          <a:lstStyle/>
          <a:p>
            <a:r>
              <a:rPr lang="en-US" sz="6600" b="1" dirty="0" smtClean="0"/>
              <a:t>5B</a:t>
            </a:r>
            <a:endParaRPr lang="en-US" sz="6600" b="1" dirty="0"/>
          </a:p>
        </p:txBody>
      </p:sp>
      <p:cxnSp>
        <p:nvCxnSpPr>
          <p:cNvPr id="9" name="Straight Connector 8"/>
          <p:cNvCxnSpPr/>
          <p:nvPr/>
        </p:nvCxnSpPr>
        <p:spPr>
          <a:xfrm flipH="1">
            <a:off x="4993105" y="2815389"/>
            <a:ext cx="577516" cy="6978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82453" y="3403435"/>
            <a:ext cx="1299410" cy="1107996"/>
          </a:xfrm>
          <a:prstGeom prst="rect">
            <a:avLst/>
          </a:prstGeom>
          <a:noFill/>
        </p:spPr>
        <p:txBody>
          <a:bodyPr wrap="square" rtlCol="0">
            <a:spAutoFit/>
          </a:bodyPr>
          <a:lstStyle/>
          <a:p>
            <a:r>
              <a:rPr lang="en-US" sz="6600" b="1" dirty="0" smtClean="0"/>
              <a:t>5B</a:t>
            </a:r>
            <a:endParaRPr lang="en-US" sz="6600" b="1" dirty="0"/>
          </a:p>
        </p:txBody>
      </p:sp>
      <p:sp>
        <p:nvSpPr>
          <p:cNvPr id="11" name="TextBox 10"/>
          <p:cNvSpPr txBox="1"/>
          <p:nvPr/>
        </p:nvSpPr>
        <p:spPr>
          <a:xfrm>
            <a:off x="6581273" y="3403435"/>
            <a:ext cx="1299410" cy="1107996"/>
          </a:xfrm>
          <a:prstGeom prst="rect">
            <a:avLst/>
          </a:prstGeom>
          <a:noFill/>
        </p:spPr>
        <p:txBody>
          <a:bodyPr wrap="square" rtlCol="0">
            <a:spAutoFit/>
          </a:bodyPr>
          <a:lstStyle/>
          <a:p>
            <a:r>
              <a:rPr lang="en-US" sz="6600" b="1" dirty="0" smtClean="0"/>
              <a:t>6B</a:t>
            </a:r>
            <a:endParaRPr lang="en-US" sz="6600" b="1" dirty="0"/>
          </a:p>
        </p:txBody>
      </p:sp>
      <p:cxnSp>
        <p:nvCxnSpPr>
          <p:cNvPr id="12" name="Straight Connector 11"/>
          <p:cNvCxnSpPr/>
          <p:nvPr/>
        </p:nvCxnSpPr>
        <p:spPr>
          <a:xfrm>
            <a:off x="6412831" y="2815389"/>
            <a:ext cx="493294" cy="6978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410953" y="4511431"/>
            <a:ext cx="577516" cy="6978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36695" y="4535905"/>
            <a:ext cx="156410" cy="6733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551194" y="4456538"/>
            <a:ext cx="243639" cy="7527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712241" y="4511431"/>
            <a:ext cx="493294" cy="6978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03558" y="5097565"/>
            <a:ext cx="1299410" cy="1107996"/>
          </a:xfrm>
          <a:prstGeom prst="rect">
            <a:avLst/>
          </a:prstGeom>
          <a:noFill/>
        </p:spPr>
        <p:txBody>
          <a:bodyPr wrap="square" rtlCol="0">
            <a:spAutoFit/>
          </a:bodyPr>
          <a:lstStyle/>
          <a:p>
            <a:r>
              <a:rPr lang="en-US" sz="6600" b="1" dirty="0" smtClean="0"/>
              <a:t>5B</a:t>
            </a:r>
            <a:endParaRPr lang="en-US" sz="6600" b="1" dirty="0"/>
          </a:p>
        </p:txBody>
      </p:sp>
      <p:sp>
        <p:nvSpPr>
          <p:cNvPr id="19" name="TextBox 18"/>
          <p:cNvSpPr txBox="1"/>
          <p:nvPr/>
        </p:nvSpPr>
        <p:spPr>
          <a:xfrm>
            <a:off x="2568743" y="5097565"/>
            <a:ext cx="1299410" cy="1107996"/>
          </a:xfrm>
          <a:prstGeom prst="rect">
            <a:avLst/>
          </a:prstGeom>
          <a:noFill/>
        </p:spPr>
        <p:txBody>
          <a:bodyPr wrap="square" rtlCol="0">
            <a:spAutoFit/>
          </a:bodyPr>
          <a:lstStyle/>
          <a:p>
            <a:r>
              <a:rPr lang="en-US" sz="6600" b="1" dirty="0" smtClean="0"/>
              <a:t>5A</a:t>
            </a:r>
            <a:endParaRPr lang="en-US" sz="6600" b="1" dirty="0"/>
          </a:p>
        </p:txBody>
      </p:sp>
      <p:sp>
        <p:nvSpPr>
          <p:cNvPr id="20" name="TextBox 19"/>
          <p:cNvSpPr txBox="1"/>
          <p:nvPr/>
        </p:nvSpPr>
        <p:spPr>
          <a:xfrm>
            <a:off x="5991726" y="5099477"/>
            <a:ext cx="1299410" cy="1107996"/>
          </a:xfrm>
          <a:prstGeom prst="rect">
            <a:avLst/>
          </a:prstGeom>
          <a:noFill/>
        </p:spPr>
        <p:txBody>
          <a:bodyPr wrap="square" rtlCol="0">
            <a:spAutoFit/>
          </a:bodyPr>
          <a:lstStyle/>
          <a:p>
            <a:r>
              <a:rPr lang="en-US" sz="6600" b="1" dirty="0" smtClean="0"/>
              <a:t>6B</a:t>
            </a:r>
            <a:endParaRPr lang="en-US" sz="6600" b="1" dirty="0"/>
          </a:p>
        </p:txBody>
      </p:sp>
      <p:sp>
        <p:nvSpPr>
          <p:cNvPr id="25" name="TextBox 24"/>
          <p:cNvSpPr txBox="1"/>
          <p:nvPr/>
        </p:nvSpPr>
        <p:spPr>
          <a:xfrm>
            <a:off x="7772399" y="5097565"/>
            <a:ext cx="1299410" cy="1107996"/>
          </a:xfrm>
          <a:prstGeom prst="rect">
            <a:avLst/>
          </a:prstGeom>
          <a:noFill/>
        </p:spPr>
        <p:txBody>
          <a:bodyPr wrap="square" rtlCol="0">
            <a:spAutoFit/>
          </a:bodyPr>
          <a:lstStyle/>
          <a:p>
            <a:r>
              <a:rPr lang="en-US" sz="6600" b="1" dirty="0" smtClean="0"/>
              <a:t>7B</a:t>
            </a:r>
            <a:endParaRPr lang="en-US" sz="6600" b="1" dirty="0"/>
          </a:p>
        </p:txBody>
      </p:sp>
    </p:spTree>
    <p:extLst>
      <p:ext uri="{BB962C8B-B14F-4D97-AF65-F5344CB8AC3E}">
        <p14:creationId xmlns:p14="http://schemas.microsoft.com/office/powerpoint/2010/main" val="230319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8" grpId="0"/>
      <p:bldP spid="19" grpId="0"/>
      <p:bldP spid="20"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8159"/>
            <a:ext cx="10515600" cy="1325563"/>
          </a:xfrm>
        </p:spPr>
        <p:txBody>
          <a:bodyPr/>
          <a:lstStyle/>
          <a:p>
            <a:r>
              <a:rPr lang="en-US" dirty="0" smtClean="0"/>
              <a:t>Teamwork makes the dream work…</a:t>
            </a:r>
            <a:endParaRPr lang="en-US" dirty="0"/>
          </a:p>
        </p:txBody>
      </p:sp>
      <p:sp>
        <p:nvSpPr>
          <p:cNvPr id="6" name="5-Point Star 5"/>
          <p:cNvSpPr/>
          <p:nvPr/>
        </p:nvSpPr>
        <p:spPr>
          <a:xfrm>
            <a:off x="1511969" y="380180"/>
            <a:ext cx="2350168" cy="2350168"/>
          </a:xfrm>
          <a:prstGeom prst="star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Reduced HAI</a:t>
            </a:r>
            <a:endParaRPr lang="en-US" sz="1400" dirty="0">
              <a:solidFill>
                <a:schemeClr val="tx1"/>
              </a:solidFill>
            </a:endParaRPr>
          </a:p>
        </p:txBody>
      </p:sp>
      <p:sp>
        <p:nvSpPr>
          <p:cNvPr id="7" name="5-Point Star 6"/>
          <p:cNvSpPr/>
          <p:nvPr/>
        </p:nvSpPr>
        <p:spPr>
          <a:xfrm>
            <a:off x="3180349" y="3809180"/>
            <a:ext cx="2350168" cy="2350168"/>
          </a:xfrm>
          <a:prstGeom prst="star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Started Inpatient</a:t>
            </a:r>
          </a:p>
          <a:p>
            <a:pPr algn="ctr"/>
            <a:r>
              <a:rPr lang="en-US" sz="1400" dirty="0" smtClean="0">
                <a:solidFill>
                  <a:schemeClr val="tx1"/>
                </a:solidFill>
              </a:rPr>
              <a:t>Hospice</a:t>
            </a:r>
            <a:endParaRPr lang="en-US" sz="1400" dirty="0">
              <a:solidFill>
                <a:schemeClr val="tx1"/>
              </a:solidFill>
            </a:endParaRPr>
          </a:p>
        </p:txBody>
      </p:sp>
      <p:sp>
        <p:nvSpPr>
          <p:cNvPr id="8" name="5-Point Star 7"/>
          <p:cNvSpPr/>
          <p:nvPr/>
        </p:nvSpPr>
        <p:spPr>
          <a:xfrm>
            <a:off x="4932948" y="381365"/>
            <a:ext cx="2350168" cy="2350168"/>
          </a:xfrm>
          <a:prstGeom prst="star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Reduced LOS</a:t>
            </a:r>
            <a:endParaRPr lang="en-US" sz="1400" dirty="0">
              <a:solidFill>
                <a:schemeClr val="tx1"/>
              </a:solidFill>
            </a:endParaRPr>
          </a:p>
        </p:txBody>
      </p:sp>
      <p:sp>
        <p:nvSpPr>
          <p:cNvPr id="9" name="5-Point Star 8"/>
          <p:cNvSpPr/>
          <p:nvPr/>
        </p:nvSpPr>
        <p:spPr>
          <a:xfrm>
            <a:off x="7010400" y="3809180"/>
            <a:ext cx="2350168" cy="2350168"/>
          </a:xfrm>
          <a:prstGeom prst="star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HFNC</a:t>
            </a:r>
          </a:p>
          <a:p>
            <a:pPr algn="ctr"/>
            <a:r>
              <a:rPr lang="en-US" sz="1400" dirty="0" smtClean="0">
                <a:solidFill>
                  <a:schemeClr val="tx1"/>
                </a:solidFill>
              </a:rPr>
              <a:t>On </a:t>
            </a:r>
          </a:p>
          <a:p>
            <a:pPr algn="ctr"/>
            <a:r>
              <a:rPr lang="en-US" sz="1400" dirty="0" err="1" smtClean="0">
                <a:solidFill>
                  <a:schemeClr val="tx1"/>
                </a:solidFill>
              </a:rPr>
              <a:t>MedSurg</a:t>
            </a:r>
            <a:endParaRPr lang="en-US" sz="1400" dirty="0">
              <a:solidFill>
                <a:schemeClr val="tx1"/>
              </a:solidFill>
            </a:endParaRPr>
          </a:p>
        </p:txBody>
      </p:sp>
      <p:sp>
        <p:nvSpPr>
          <p:cNvPr id="10" name="5-Point Star 9"/>
          <p:cNvSpPr/>
          <p:nvPr/>
        </p:nvSpPr>
        <p:spPr>
          <a:xfrm>
            <a:off x="8546432" y="380180"/>
            <a:ext cx="2350168" cy="2350168"/>
          </a:xfrm>
          <a:prstGeom prst="star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Reduced</a:t>
            </a:r>
          </a:p>
          <a:p>
            <a:pPr algn="ctr"/>
            <a:r>
              <a:rPr lang="en-US" sz="1400" dirty="0" smtClean="0">
                <a:solidFill>
                  <a:schemeClr val="tx1"/>
                </a:solidFill>
              </a:rPr>
              <a:t>Sepsis</a:t>
            </a:r>
          </a:p>
          <a:p>
            <a:pPr algn="ctr"/>
            <a:r>
              <a:rPr lang="en-US" sz="1400" dirty="0" smtClean="0">
                <a:solidFill>
                  <a:schemeClr val="tx1"/>
                </a:solidFill>
              </a:rPr>
              <a:t>O/E</a:t>
            </a:r>
            <a:endParaRPr lang="en-US" sz="1400" dirty="0">
              <a:solidFill>
                <a:schemeClr val="tx1"/>
              </a:solidFill>
            </a:endParaRPr>
          </a:p>
        </p:txBody>
      </p:sp>
    </p:spTree>
    <p:extLst>
      <p:ext uri="{BB962C8B-B14F-4D97-AF65-F5344CB8AC3E}">
        <p14:creationId xmlns:p14="http://schemas.microsoft.com/office/powerpoint/2010/main" val="125380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353200" y="1127795"/>
            <a:ext cx="5308292" cy="5121767"/>
            <a:chOff x="1132514" y="886634"/>
            <a:chExt cx="5308292" cy="5121767"/>
          </a:xfrm>
        </p:grpSpPr>
        <p:sp>
          <p:nvSpPr>
            <p:cNvPr id="5" name="Oval 4"/>
            <p:cNvSpPr/>
            <p:nvPr/>
          </p:nvSpPr>
          <p:spPr>
            <a:xfrm>
              <a:off x="1132514" y="2030136"/>
              <a:ext cx="2944536" cy="2944536"/>
            </a:xfrm>
            <a:prstGeom prst="ellipse">
              <a:avLst/>
            </a:prstGeom>
            <a:solidFill>
              <a:srgbClr val="FFFF00">
                <a:alpha val="35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14392" y="891289"/>
              <a:ext cx="2944536" cy="2944536"/>
            </a:xfrm>
            <a:prstGeom prst="ellipse">
              <a:avLst/>
            </a:prstGeom>
            <a:solidFill>
              <a:schemeClr val="accent1">
                <a:alpha val="3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96270" y="2030136"/>
              <a:ext cx="2944536" cy="2944536"/>
            </a:xfrm>
            <a:prstGeom prst="ellipse">
              <a:avLst/>
            </a:prstGeom>
            <a:solidFill>
              <a:schemeClr val="accent6">
                <a:alpha val="3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14392" y="3063865"/>
              <a:ext cx="2944536" cy="2944536"/>
            </a:xfrm>
            <a:prstGeom prst="ellipse">
              <a:avLst/>
            </a:prstGeom>
            <a:solidFill>
              <a:schemeClr val="accent2">
                <a:alpha val="3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14390" y="886634"/>
              <a:ext cx="2944536" cy="2944536"/>
            </a:xfrm>
            <a:prstGeom prst="ellipse">
              <a:avLst/>
            </a:prstGeom>
            <a:solidFill>
              <a:schemeClr val="accent1">
                <a:alpha val="3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2514" y="2044860"/>
              <a:ext cx="2944536" cy="2944536"/>
            </a:xfrm>
            <a:prstGeom prst="ellipse">
              <a:avLst/>
            </a:prstGeom>
            <a:solidFill>
              <a:srgbClr val="FFFF00">
                <a:alpha val="12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96270" y="2030136"/>
              <a:ext cx="2944536" cy="2944536"/>
            </a:xfrm>
            <a:prstGeom prst="ellipse">
              <a:avLst/>
            </a:prstGeom>
            <a:solidFill>
              <a:schemeClr val="accent6">
                <a:alpha val="1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14390" y="3063865"/>
              <a:ext cx="2944536" cy="2944536"/>
            </a:xfrm>
            <a:prstGeom prst="ellipse">
              <a:avLst/>
            </a:prstGeom>
            <a:solidFill>
              <a:schemeClr val="accent2">
                <a:alpha val="18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203558" y="1544667"/>
            <a:ext cx="1607575" cy="369332"/>
          </a:xfrm>
          <a:prstGeom prst="rect">
            <a:avLst/>
          </a:prstGeom>
          <a:noFill/>
        </p:spPr>
        <p:txBody>
          <a:bodyPr wrap="square" rtlCol="0">
            <a:spAutoFit/>
          </a:bodyPr>
          <a:lstStyle/>
          <a:p>
            <a:r>
              <a:rPr lang="en-US" dirty="0" smtClean="0"/>
              <a:t>What you love.</a:t>
            </a:r>
            <a:endParaRPr lang="en-US" dirty="0"/>
          </a:p>
        </p:txBody>
      </p:sp>
      <p:sp>
        <p:nvSpPr>
          <p:cNvPr id="15" name="TextBox 14"/>
          <p:cNvSpPr txBox="1"/>
          <p:nvPr/>
        </p:nvSpPr>
        <p:spPr>
          <a:xfrm>
            <a:off x="5203557" y="5427147"/>
            <a:ext cx="1607575" cy="646331"/>
          </a:xfrm>
          <a:prstGeom prst="rect">
            <a:avLst/>
          </a:prstGeom>
          <a:noFill/>
        </p:spPr>
        <p:txBody>
          <a:bodyPr wrap="square" rtlCol="0">
            <a:spAutoFit/>
          </a:bodyPr>
          <a:lstStyle/>
          <a:p>
            <a:pPr algn="ctr"/>
            <a:r>
              <a:rPr lang="en-US" dirty="0" smtClean="0"/>
              <a:t>What you get paid for.</a:t>
            </a:r>
            <a:endParaRPr lang="en-US" dirty="0"/>
          </a:p>
        </p:txBody>
      </p:sp>
      <p:sp>
        <p:nvSpPr>
          <p:cNvPr id="16" name="TextBox 15"/>
          <p:cNvSpPr txBox="1"/>
          <p:nvPr/>
        </p:nvSpPr>
        <p:spPr>
          <a:xfrm>
            <a:off x="7127686" y="3440496"/>
            <a:ext cx="1607575" cy="646331"/>
          </a:xfrm>
          <a:prstGeom prst="rect">
            <a:avLst/>
          </a:prstGeom>
          <a:noFill/>
        </p:spPr>
        <p:txBody>
          <a:bodyPr wrap="square" rtlCol="0">
            <a:spAutoFit/>
          </a:bodyPr>
          <a:lstStyle/>
          <a:p>
            <a:pPr algn="ctr"/>
            <a:r>
              <a:rPr lang="en-US" dirty="0" smtClean="0"/>
              <a:t>What the world needs.</a:t>
            </a:r>
            <a:endParaRPr lang="en-US" dirty="0"/>
          </a:p>
        </p:txBody>
      </p:sp>
      <p:sp>
        <p:nvSpPr>
          <p:cNvPr id="17" name="TextBox 16"/>
          <p:cNvSpPr txBox="1"/>
          <p:nvPr/>
        </p:nvSpPr>
        <p:spPr>
          <a:xfrm>
            <a:off x="3279431" y="3486537"/>
            <a:ext cx="1607575" cy="646331"/>
          </a:xfrm>
          <a:prstGeom prst="rect">
            <a:avLst/>
          </a:prstGeom>
          <a:noFill/>
        </p:spPr>
        <p:txBody>
          <a:bodyPr wrap="square" rtlCol="0">
            <a:spAutoFit/>
          </a:bodyPr>
          <a:lstStyle/>
          <a:p>
            <a:pPr algn="ctr"/>
            <a:r>
              <a:rPr lang="en-US" dirty="0" smtClean="0"/>
              <a:t>What you are good at.</a:t>
            </a:r>
            <a:endParaRPr lang="en-US" dirty="0"/>
          </a:p>
        </p:txBody>
      </p:sp>
      <p:sp>
        <p:nvSpPr>
          <p:cNvPr id="18" name="TextBox 17"/>
          <p:cNvSpPr txBox="1"/>
          <p:nvPr/>
        </p:nvSpPr>
        <p:spPr>
          <a:xfrm>
            <a:off x="6007344" y="4382145"/>
            <a:ext cx="1607575" cy="276999"/>
          </a:xfrm>
          <a:prstGeom prst="rect">
            <a:avLst/>
          </a:prstGeom>
          <a:noFill/>
        </p:spPr>
        <p:txBody>
          <a:bodyPr wrap="square" rtlCol="0">
            <a:spAutoFit/>
          </a:bodyPr>
          <a:lstStyle/>
          <a:p>
            <a:pPr algn="ctr"/>
            <a:r>
              <a:rPr lang="en-US" sz="1200" dirty="0" smtClean="0"/>
              <a:t>VOCATION</a:t>
            </a:r>
            <a:endParaRPr lang="en-US" sz="1200" dirty="0"/>
          </a:p>
        </p:txBody>
      </p:sp>
      <p:sp>
        <p:nvSpPr>
          <p:cNvPr id="19" name="TextBox 18"/>
          <p:cNvSpPr txBox="1"/>
          <p:nvPr/>
        </p:nvSpPr>
        <p:spPr>
          <a:xfrm>
            <a:off x="4425544" y="4386338"/>
            <a:ext cx="1607575" cy="276999"/>
          </a:xfrm>
          <a:prstGeom prst="rect">
            <a:avLst/>
          </a:prstGeom>
          <a:noFill/>
        </p:spPr>
        <p:txBody>
          <a:bodyPr wrap="square" rtlCol="0">
            <a:spAutoFit/>
          </a:bodyPr>
          <a:lstStyle/>
          <a:p>
            <a:pPr algn="ctr"/>
            <a:r>
              <a:rPr lang="en-US" sz="1200" dirty="0" smtClean="0"/>
              <a:t>PROFESSION</a:t>
            </a:r>
            <a:endParaRPr lang="en-US" sz="1200" dirty="0"/>
          </a:p>
        </p:txBody>
      </p:sp>
      <p:sp>
        <p:nvSpPr>
          <p:cNvPr id="20" name="TextBox 19"/>
          <p:cNvSpPr txBox="1"/>
          <p:nvPr/>
        </p:nvSpPr>
        <p:spPr>
          <a:xfrm>
            <a:off x="4420652" y="2907528"/>
            <a:ext cx="1607575" cy="276999"/>
          </a:xfrm>
          <a:prstGeom prst="rect">
            <a:avLst/>
          </a:prstGeom>
          <a:noFill/>
        </p:spPr>
        <p:txBody>
          <a:bodyPr wrap="square" rtlCol="0">
            <a:spAutoFit/>
          </a:bodyPr>
          <a:lstStyle/>
          <a:p>
            <a:pPr algn="ctr"/>
            <a:r>
              <a:rPr lang="en-US" sz="1200" dirty="0" smtClean="0"/>
              <a:t>PASSION</a:t>
            </a:r>
            <a:endParaRPr lang="en-US" sz="1200" dirty="0"/>
          </a:p>
        </p:txBody>
      </p:sp>
      <p:sp>
        <p:nvSpPr>
          <p:cNvPr id="21" name="TextBox 20"/>
          <p:cNvSpPr txBox="1"/>
          <p:nvPr/>
        </p:nvSpPr>
        <p:spPr>
          <a:xfrm>
            <a:off x="5986465" y="2882548"/>
            <a:ext cx="1607575" cy="276999"/>
          </a:xfrm>
          <a:prstGeom prst="rect">
            <a:avLst/>
          </a:prstGeom>
          <a:noFill/>
        </p:spPr>
        <p:txBody>
          <a:bodyPr wrap="square" rtlCol="0">
            <a:spAutoFit/>
          </a:bodyPr>
          <a:lstStyle/>
          <a:p>
            <a:pPr algn="ctr"/>
            <a:r>
              <a:rPr lang="en-US" sz="1200" dirty="0" smtClean="0"/>
              <a:t>MISSION</a:t>
            </a:r>
            <a:endParaRPr lang="en-US" sz="1200" dirty="0"/>
          </a:p>
        </p:txBody>
      </p:sp>
      <p:sp>
        <p:nvSpPr>
          <p:cNvPr id="23" name="Title 1"/>
          <p:cNvSpPr>
            <a:spLocks noGrp="1"/>
          </p:cNvSpPr>
          <p:nvPr>
            <p:ph type="title"/>
          </p:nvPr>
        </p:nvSpPr>
        <p:spPr>
          <a:xfrm>
            <a:off x="838200" y="365125"/>
            <a:ext cx="10515600" cy="1325563"/>
          </a:xfrm>
        </p:spPr>
        <p:txBody>
          <a:bodyPr/>
          <a:lstStyle/>
          <a:p>
            <a:r>
              <a:rPr lang="en-US" dirty="0" err="1" smtClean="0"/>
              <a:t>Ikigai</a:t>
            </a:r>
            <a:endParaRPr lang="en-US" dirty="0"/>
          </a:p>
        </p:txBody>
      </p:sp>
      <p:sp>
        <p:nvSpPr>
          <p:cNvPr id="22" name="TextBox 21"/>
          <p:cNvSpPr txBox="1"/>
          <p:nvPr/>
        </p:nvSpPr>
        <p:spPr>
          <a:xfrm>
            <a:off x="5199074" y="3617574"/>
            <a:ext cx="1607575" cy="276999"/>
          </a:xfrm>
          <a:prstGeom prst="rect">
            <a:avLst/>
          </a:prstGeom>
          <a:noFill/>
        </p:spPr>
        <p:txBody>
          <a:bodyPr wrap="square" rtlCol="0">
            <a:spAutoFit/>
          </a:bodyPr>
          <a:lstStyle/>
          <a:p>
            <a:pPr algn="ctr"/>
            <a:r>
              <a:rPr lang="en-US" sz="1200" dirty="0" smtClean="0"/>
              <a:t>IKIGAI</a:t>
            </a:r>
            <a:endParaRPr lang="en-US" sz="1200" dirty="0"/>
          </a:p>
        </p:txBody>
      </p:sp>
    </p:spTree>
    <p:extLst>
      <p:ext uri="{BB962C8B-B14F-4D97-AF65-F5344CB8AC3E}">
        <p14:creationId xmlns:p14="http://schemas.microsoft.com/office/powerpoint/2010/main" val="150317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3"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05593" y="1127795"/>
            <a:ext cx="5429668" cy="5121767"/>
            <a:chOff x="3305593" y="1127795"/>
            <a:chExt cx="5429668" cy="5121767"/>
          </a:xfrm>
        </p:grpSpPr>
        <p:grpSp>
          <p:nvGrpSpPr>
            <p:cNvPr id="13" name="Group 12"/>
            <p:cNvGrpSpPr/>
            <p:nvPr/>
          </p:nvGrpSpPr>
          <p:grpSpPr>
            <a:xfrm>
              <a:off x="3353200" y="1127795"/>
              <a:ext cx="5308292" cy="5121767"/>
              <a:chOff x="1132514" y="886634"/>
              <a:chExt cx="5308292" cy="5121767"/>
            </a:xfrm>
          </p:grpSpPr>
          <p:sp>
            <p:nvSpPr>
              <p:cNvPr id="5" name="Oval 4"/>
              <p:cNvSpPr/>
              <p:nvPr/>
            </p:nvSpPr>
            <p:spPr>
              <a:xfrm>
                <a:off x="1132514" y="2030136"/>
                <a:ext cx="2944536" cy="2944536"/>
              </a:xfrm>
              <a:prstGeom prst="ellipse">
                <a:avLst/>
              </a:prstGeom>
              <a:solidFill>
                <a:srgbClr val="FFFF00">
                  <a:alpha val="35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14392" y="891289"/>
                <a:ext cx="2944536" cy="2944536"/>
              </a:xfrm>
              <a:prstGeom prst="ellipse">
                <a:avLst/>
              </a:prstGeom>
              <a:solidFill>
                <a:schemeClr val="accent1">
                  <a:alpha val="3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96270" y="2030136"/>
                <a:ext cx="2944536" cy="2944536"/>
              </a:xfrm>
              <a:prstGeom prst="ellipse">
                <a:avLst/>
              </a:prstGeom>
              <a:solidFill>
                <a:schemeClr val="accent6">
                  <a:alpha val="3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14392" y="3063865"/>
                <a:ext cx="2944536" cy="2944536"/>
              </a:xfrm>
              <a:prstGeom prst="ellipse">
                <a:avLst/>
              </a:prstGeom>
              <a:solidFill>
                <a:schemeClr val="accent2">
                  <a:alpha val="3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14390" y="886634"/>
                <a:ext cx="2944536" cy="2944536"/>
              </a:xfrm>
              <a:prstGeom prst="ellipse">
                <a:avLst/>
              </a:prstGeom>
              <a:solidFill>
                <a:schemeClr val="accent1">
                  <a:alpha val="3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2514" y="2044860"/>
                <a:ext cx="2944536" cy="2944536"/>
              </a:xfrm>
              <a:prstGeom prst="ellipse">
                <a:avLst/>
              </a:prstGeom>
              <a:solidFill>
                <a:srgbClr val="FFFF00">
                  <a:alpha val="12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96270" y="2030136"/>
                <a:ext cx="2944536" cy="2944536"/>
              </a:xfrm>
              <a:prstGeom prst="ellipse">
                <a:avLst/>
              </a:prstGeom>
              <a:solidFill>
                <a:schemeClr val="accent6">
                  <a:alpha val="1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14390" y="3063865"/>
                <a:ext cx="2944536" cy="2944536"/>
              </a:xfrm>
              <a:prstGeom prst="ellipse">
                <a:avLst/>
              </a:prstGeom>
              <a:solidFill>
                <a:schemeClr val="accent2">
                  <a:alpha val="18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203558" y="1544667"/>
              <a:ext cx="1607575" cy="646331"/>
            </a:xfrm>
            <a:prstGeom prst="rect">
              <a:avLst/>
            </a:prstGeom>
            <a:noFill/>
          </p:spPr>
          <p:txBody>
            <a:bodyPr wrap="square" rtlCol="0">
              <a:spAutoFit/>
            </a:bodyPr>
            <a:lstStyle/>
            <a:p>
              <a:pPr algn="ctr"/>
              <a:r>
                <a:rPr lang="en-US" dirty="0" smtClean="0"/>
                <a:t>What you care about.</a:t>
              </a:r>
              <a:endParaRPr lang="en-US" dirty="0"/>
            </a:p>
          </p:txBody>
        </p:sp>
        <p:sp>
          <p:nvSpPr>
            <p:cNvPr id="15" name="TextBox 14"/>
            <p:cNvSpPr txBox="1"/>
            <p:nvPr/>
          </p:nvSpPr>
          <p:spPr>
            <a:xfrm>
              <a:off x="5203557" y="5427147"/>
              <a:ext cx="1607575" cy="646331"/>
            </a:xfrm>
            <a:prstGeom prst="rect">
              <a:avLst/>
            </a:prstGeom>
            <a:noFill/>
          </p:spPr>
          <p:txBody>
            <a:bodyPr wrap="square" rtlCol="0">
              <a:spAutoFit/>
            </a:bodyPr>
            <a:lstStyle/>
            <a:p>
              <a:pPr algn="ctr"/>
              <a:r>
                <a:rPr lang="en-US" dirty="0" smtClean="0"/>
                <a:t>What you get paid for.</a:t>
              </a:r>
              <a:endParaRPr lang="en-US" dirty="0"/>
            </a:p>
          </p:txBody>
        </p:sp>
        <p:sp>
          <p:nvSpPr>
            <p:cNvPr id="16" name="TextBox 15"/>
            <p:cNvSpPr txBox="1"/>
            <p:nvPr/>
          </p:nvSpPr>
          <p:spPr>
            <a:xfrm>
              <a:off x="7127686" y="3428096"/>
              <a:ext cx="1607575" cy="923330"/>
            </a:xfrm>
            <a:prstGeom prst="rect">
              <a:avLst/>
            </a:prstGeom>
            <a:noFill/>
          </p:spPr>
          <p:txBody>
            <a:bodyPr wrap="square" rtlCol="0">
              <a:spAutoFit/>
            </a:bodyPr>
            <a:lstStyle/>
            <a:p>
              <a:pPr algn="ctr"/>
              <a:r>
                <a:rPr lang="en-US" dirty="0" smtClean="0"/>
                <a:t>What the</a:t>
              </a:r>
            </a:p>
            <a:p>
              <a:pPr algn="ctr"/>
              <a:r>
                <a:rPr lang="en-US" dirty="0" smtClean="0"/>
                <a:t>hospital </a:t>
              </a:r>
            </a:p>
            <a:p>
              <a:pPr algn="ctr"/>
              <a:r>
                <a:rPr lang="en-US" dirty="0" smtClean="0"/>
                <a:t>needs.</a:t>
              </a:r>
              <a:endParaRPr lang="en-US" dirty="0"/>
            </a:p>
          </p:txBody>
        </p:sp>
        <p:sp>
          <p:nvSpPr>
            <p:cNvPr id="17" name="TextBox 16"/>
            <p:cNvSpPr txBox="1"/>
            <p:nvPr/>
          </p:nvSpPr>
          <p:spPr>
            <a:xfrm>
              <a:off x="3305593" y="3376637"/>
              <a:ext cx="1607575" cy="923330"/>
            </a:xfrm>
            <a:prstGeom prst="rect">
              <a:avLst/>
            </a:prstGeom>
            <a:noFill/>
          </p:spPr>
          <p:txBody>
            <a:bodyPr wrap="square" rtlCol="0">
              <a:spAutoFit/>
            </a:bodyPr>
            <a:lstStyle/>
            <a:p>
              <a:pPr algn="ctr"/>
              <a:r>
                <a:rPr lang="en-US" dirty="0" smtClean="0"/>
                <a:t>What you are willing to work on.</a:t>
              </a:r>
              <a:endParaRPr lang="en-US" dirty="0"/>
            </a:p>
          </p:txBody>
        </p:sp>
      </p:grpSp>
      <p:sp>
        <p:nvSpPr>
          <p:cNvPr id="22" name="TextBox 21"/>
          <p:cNvSpPr txBox="1"/>
          <p:nvPr/>
        </p:nvSpPr>
        <p:spPr>
          <a:xfrm>
            <a:off x="5199074" y="3617574"/>
            <a:ext cx="1607575" cy="276999"/>
          </a:xfrm>
          <a:prstGeom prst="rect">
            <a:avLst/>
          </a:prstGeom>
          <a:noFill/>
        </p:spPr>
        <p:txBody>
          <a:bodyPr wrap="square" rtlCol="0">
            <a:spAutoFit/>
          </a:bodyPr>
          <a:lstStyle/>
          <a:p>
            <a:pPr algn="ctr"/>
            <a:r>
              <a:rPr lang="en-US" sz="1200" dirty="0" smtClean="0"/>
              <a:t>IKIGAI</a:t>
            </a:r>
            <a:endParaRPr lang="en-US" sz="1200" dirty="0"/>
          </a:p>
        </p:txBody>
      </p:sp>
    </p:spTree>
    <p:extLst>
      <p:ext uri="{BB962C8B-B14F-4D97-AF65-F5344CB8AC3E}">
        <p14:creationId xmlns:p14="http://schemas.microsoft.com/office/powerpoint/2010/main" val="89711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8159"/>
            <a:ext cx="10515600" cy="1325563"/>
          </a:xfrm>
        </p:spPr>
        <p:txBody>
          <a:bodyPr/>
          <a:lstStyle/>
          <a:p>
            <a:r>
              <a:rPr lang="en-US" dirty="0" smtClean="0"/>
              <a:t>Journey before Destination…</a:t>
            </a:r>
            <a:endParaRPr lang="en-US" dirty="0"/>
          </a:p>
        </p:txBody>
      </p:sp>
      <p:sp>
        <p:nvSpPr>
          <p:cNvPr id="3" name="Content Placeholder 2"/>
          <p:cNvSpPr>
            <a:spLocks noGrp="1"/>
          </p:cNvSpPr>
          <p:nvPr>
            <p:ph idx="1"/>
          </p:nvPr>
        </p:nvSpPr>
        <p:spPr>
          <a:xfrm>
            <a:off x="5387926" y="3699802"/>
            <a:ext cx="5965874" cy="2772581"/>
          </a:xfrm>
        </p:spPr>
        <p:txBody>
          <a:bodyPr/>
          <a:lstStyle/>
          <a:p>
            <a:pPr marL="0" indent="0">
              <a:buNone/>
            </a:pPr>
            <a:r>
              <a:rPr lang="en-US" dirty="0" smtClean="0"/>
              <a:t>- Brandon Sanderson</a:t>
            </a:r>
            <a:endParaRPr lang="en-US" dirty="0"/>
          </a:p>
        </p:txBody>
      </p:sp>
    </p:spTree>
    <p:extLst>
      <p:ext uri="{BB962C8B-B14F-4D97-AF65-F5344CB8AC3E}">
        <p14:creationId xmlns:p14="http://schemas.microsoft.com/office/powerpoint/2010/main" val="1582960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4084" y="2639093"/>
            <a:ext cx="10515600" cy="1325563"/>
          </a:xfrm>
        </p:spPr>
        <p:txBody>
          <a:bodyPr/>
          <a:lstStyle/>
          <a:p>
            <a:r>
              <a:rPr lang="en-US" dirty="0" smtClean="0"/>
              <a:t>Thank You! </a:t>
            </a:r>
            <a:br>
              <a:rPr lang="en-US" dirty="0" smtClean="0"/>
            </a:br>
            <a:r>
              <a:rPr lang="en-US" dirty="0" smtClean="0"/>
              <a:t>Questions?</a:t>
            </a:r>
            <a:endParaRPr lang="en-US" dirty="0"/>
          </a:p>
        </p:txBody>
      </p:sp>
    </p:spTree>
    <p:extLst>
      <p:ext uri="{BB962C8B-B14F-4D97-AF65-F5344CB8AC3E}">
        <p14:creationId xmlns:p14="http://schemas.microsoft.com/office/powerpoint/2010/main" val="1830525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8159"/>
            <a:ext cx="10515600" cy="1325563"/>
          </a:xfrm>
        </p:spPr>
        <p:txBody>
          <a:bodyPr/>
          <a:lstStyle/>
          <a:p>
            <a:r>
              <a:rPr lang="en-US" dirty="0" smtClean="0"/>
              <a:t>Journey before Destination…</a:t>
            </a:r>
            <a:endParaRPr lang="en-US" dirty="0"/>
          </a:p>
        </p:txBody>
      </p:sp>
      <p:sp>
        <p:nvSpPr>
          <p:cNvPr id="3" name="Content Placeholder 2"/>
          <p:cNvSpPr>
            <a:spLocks noGrp="1"/>
          </p:cNvSpPr>
          <p:nvPr>
            <p:ph idx="1"/>
          </p:nvPr>
        </p:nvSpPr>
        <p:spPr>
          <a:xfrm>
            <a:off x="5387926" y="3699802"/>
            <a:ext cx="5965874" cy="2772581"/>
          </a:xfrm>
        </p:spPr>
        <p:txBody>
          <a:bodyPr/>
          <a:lstStyle/>
          <a:p>
            <a:pPr marL="0" indent="0">
              <a:buNone/>
            </a:pPr>
            <a:r>
              <a:rPr lang="en-US" dirty="0" smtClean="0"/>
              <a:t>- Brandon Sanderson</a:t>
            </a:r>
            <a:endParaRPr lang="en-US" dirty="0"/>
          </a:p>
        </p:txBody>
      </p:sp>
    </p:spTree>
    <p:extLst>
      <p:ext uri="{BB962C8B-B14F-4D97-AF65-F5344CB8AC3E}">
        <p14:creationId xmlns:p14="http://schemas.microsoft.com/office/powerpoint/2010/main" val="68665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8159"/>
            <a:ext cx="10515600" cy="1325563"/>
          </a:xfrm>
        </p:spPr>
        <p:txBody>
          <a:bodyPr/>
          <a:lstStyle/>
          <a:p>
            <a:r>
              <a:rPr lang="en-US" dirty="0" smtClean="0"/>
              <a:t>I want to help people!</a:t>
            </a:r>
            <a:endParaRPr lang="en-US" dirty="0"/>
          </a:p>
        </p:txBody>
      </p:sp>
      <p:sp>
        <p:nvSpPr>
          <p:cNvPr id="3" name="Content Placeholder 2"/>
          <p:cNvSpPr>
            <a:spLocks noGrp="1"/>
          </p:cNvSpPr>
          <p:nvPr>
            <p:ph idx="1"/>
          </p:nvPr>
        </p:nvSpPr>
        <p:spPr>
          <a:xfrm>
            <a:off x="5387926" y="3699802"/>
            <a:ext cx="5965874" cy="2772581"/>
          </a:xfrm>
        </p:spPr>
        <p:txBody>
          <a:bodyPr/>
          <a:lstStyle/>
          <a:p>
            <a:pPr marL="0" indent="0">
              <a:buNone/>
            </a:pPr>
            <a:r>
              <a:rPr lang="en-US" dirty="0" smtClean="0"/>
              <a:t>- Me, age 5</a:t>
            </a:r>
            <a:endParaRPr lang="en-US" dirty="0"/>
          </a:p>
        </p:txBody>
      </p:sp>
    </p:spTree>
    <p:extLst>
      <p:ext uri="{BB962C8B-B14F-4D97-AF65-F5344CB8AC3E}">
        <p14:creationId xmlns:p14="http://schemas.microsoft.com/office/powerpoint/2010/main" val="2000623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506" y="465817"/>
            <a:ext cx="4596336" cy="1185562"/>
          </a:xfrm>
        </p:spPr>
      </p:pic>
      <p:pic>
        <p:nvPicPr>
          <p:cNvPr id="1026" name="Picture 2" descr="Parthenon | Definition, History, Architecture, Columns, Greece, &amp; Facts |  Britannica"/>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backgroundMark x1="60875" y1="45548" x2="63188" y2="63449"/>
                        <a14:backgroundMark x1="67375" y1="50234" x2="70563" y2="71603"/>
                        <a14:backgroundMark x1="44875" y1="35520" x2="45750" y2="37582"/>
                        <a14:backgroundMark x1="33438" y1="48641" x2="33625" y2="51828"/>
                        <a14:backgroundMark x1="54000" y1="42643" x2="56313" y2="47329"/>
                        <a14:backgroundMark x1="73000" y1="54264" x2="75813" y2="70853"/>
                        <a14:backgroundMark x1="77563" y1="57170" x2="78813" y2="65323"/>
                      </a14:backgroundRemoval>
                    </a14:imgEffect>
                  </a14:imgLayer>
                </a14:imgProps>
              </a:ext>
              <a:ext uri="{28A0092B-C50C-407E-A947-70E740481C1C}">
                <a14:useLocalDpi xmlns:a14="http://schemas.microsoft.com/office/drawing/2010/main" val="0"/>
              </a:ext>
            </a:extLst>
          </a:blip>
          <a:srcRect b="12816"/>
          <a:stretch/>
        </p:blipFill>
        <p:spPr bwMode="auto">
          <a:xfrm>
            <a:off x="5205045" y="2257208"/>
            <a:ext cx="7995969" cy="46489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helangelo Statue of David Poster Photo Art Posters Photos image 1"/>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b="52845"/>
          <a:stretch/>
        </p:blipFill>
        <p:spPr bwMode="auto">
          <a:xfrm>
            <a:off x="1684421" y="1058598"/>
            <a:ext cx="8233075" cy="582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igham and Women's Hospital | SPM Marketing &amp; Communication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379" b="24263"/>
          <a:stretch/>
        </p:blipFill>
        <p:spPr bwMode="auto">
          <a:xfrm>
            <a:off x="0" y="1"/>
            <a:ext cx="6327928" cy="217771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rot="20475501">
            <a:off x="2839453" y="3007896"/>
            <a:ext cx="6292516" cy="1708484"/>
          </a:xfrm>
          <a:prstGeom prst="triangle">
            <a:avLst>
              <a:gd name="adj" fmla="val 92056"/>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30779" y="3164305"/>
            <a:ext cx="481263"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8722257" y="2618874"/>
            <a:ext cx="481263" cy="369332"/>
          </a:xfrm>
          <a:prstGeom prst="rect">
            <a:avLst/>
          </a:prstGeom>
          <a:noFill/>
        </p:spPr>
        <p:txBody>
          <a:bodyPr wrap="square" rtlCol="0">
            <a:spAutoFit/>
          </a:bodyPr>
          <a:lstStyle/>
          <a:p>
            <a:r>
              <a:rPr lang="en-US" dirty="0" smtClean="0"/>
              <a:t>b</a:t>
            </a:r>
            <a:endParaRPr lang="en-US" dirty="0"/>
          </a:p>
        </p:txBody>
      </p:sp>
      <p:sp>
        <p:nvSpPr>
          <p:cNvPr id="9" name="TextBox 8"/>
          <p:cNvSpPr txBox="1"/>
          <p:nvPr/>
        </p:nvSpPr>
        <p:spPr>
          <a:xfrm>
            <a:off x="6721643" y="4543926"/>
            <a:ext cx="481263" cy="369332"/>
          </a:xfrm>
          <a:prstGeom prst="rect">
            <a:avLst/>
          </a:prstGeom>
          <a:noFill/>
        </p:spPr>
        <p:txBody>
          <a:bodyPr wrap="square" rtlCol="0">
            <a:spAutoFit/>
          </a:bodyPr>
          <a:lstStyle/>
          <a:p>
            <a:r>
              <a:rPr lang="en-US" dirty="0"/>
              <a:t>c</a:t>
            </a:r>
          </a:p>
        </p:txBody>
      </p:sp>
      <p:pic>
        <p:nvPicPr>
          <p:cNvPr id="2052" name="Picture 4" descr="Physics 101: Intro to Physics Formulas &amp; Constants | Study.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6870" y="3073031"/>
            <a:ext cx="2076450" cy="252412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007852" y="2823956"/>
            <a:ext cx="1933845" cy="1629002"/>
            <a:chOff x="2007852" y="2823956"/>
            <a:chExt cx="1933845" cy="1629002"/>
          </a:xfrm>
        </p:grpSpPr>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7852" y="2823956"/>
              <a:ext cx="1933845" cy="1629002"/>
            </a:xfrm>
            <a:prstGeom prst="rect">
              <a:avLst/>
            </a:prstGeom>
          </p:spPr>
        </p:pic>
        <p:sp>
          <p:nvSpPr>
            <p:cNvPr id="10" name="Isosceles Triangle 9"/>
            <p:cNvSpPr/>
            <p:nvPr/>
          </p:nvSpPr>
          <p:spPr>
            <a:xfrm>
              <a:off x="2502569" y="3729789"/>
              <a:ext cx="1106906" cy="3128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44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1" r="781" b="1442"/>
          <a:stretch/>
        </p:blipFill>
        <p:spPr>
          <a:xfrm>
            <a:off x="1401573" y="889324"/>
            <a:ext cx="9126611" cy="5159229"/>
          </a:xfrm>
          <a:prstGeom prst="rect">
            <a:avLst/>
          </a:prstGeom>
        </p:spPr>
      </p:pic>
      <p:sp>
        <p:nvSpPr>
          <p:cNvPr id="8" name="Curved Right Arrow 7"/>
          <p:cNvSpPr/>
          <p:nvPr/>
        </p:nvSpPr>
        <p:spPr>
          <a:xfrm rot="4695116">
            <a:off x="8081679" y="481468"/>
            <a:ext cx="1195031" cy="2835478"/>
          </a:xfrm>
          <a:prstGeom prst="curvedRightArrow">
            <a:avLst>
              <a:gd name="adj1" fmla="val 13927"/>
              <a:gd name="adj2" fmla="val 42047"/>
              <a:gd name="adj3" fmla="val 18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rot="3746798">
            <a:off x="7679821" y="525739"/>
            <a:ext cx="1243880" cy="3405069"/>
          </a:xfrm>
          <a:prstGeom prst="curvedRightArrow">
            <a:avLst>
              <a:gd name="adj1" fmla="val 12499"/>
              <a:gd name="adj2" fmla="val 42047"/>
              <a:gd name="adj3" fmla="val 18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6728106" flipV="1">
            <a:off x="8519740" y="2475290"/>
            <a:ext cx="1937854" cy="814379"/>
          </a:xfrm>
          <a:prstGeom prst="curvedDownArrow">
            <a:avLst>
              <a:gd name="adj1" fmla="val 18483"/>
              <a:gd name="adj2" fmla="val 50000"/>
              <a:gd name="adj3" fmla="val 32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8071263" flipV="1">
            <a:off x="6051125" y="2512008"/>
            <a:ext cx="4336059" cy="1379022"/>
          </a:xfrm>
          <a:prstGeom prst="curvedDownArrow">
            <a:avLst>
              <a:gd name="adj1" fmla="val 18483"/>
              <a:gd name="adj2" fmla="val 50000"/>
              <a:gd name="adj3" fmla="val 32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2578873">
            <a:off x="9388006" y="1807088"/>
            <a:ext cx="513643" cy="1044894"/>
          </a:xfrm>
          <a:prstGeom prst="curvedRightArrow">
            <a:avLst>
              <a:gd name="adj1" fmla="val 13927"/>
              <a:gd name="adj2" fmla="val 42047"/>
              <a:gd name="adj3" fmla="val 18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rot="5400000">
            <a:off x="9070464" y="1109844"/>
            <a:ext cx="1054839" cy="1182023"/>
          </a:xfrm>
          <a:prstGeom prst="curvedRightArrow">
            <a:avLst>
              <a:gd name="adj1" fmla="val 13927"/>
              <a:gd name="adj2" fmla="val 42047"/>
              <a:gd name="adj3" fmla="val 18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5-Point Star 12"/>
          <p:cNvSpPr/>
          <p:nvPr/>
        </p:nvSpPr>
        <p:spPr>
          <a:xfrm>
            <a:off x="9658666" y="1857207"/>
            <a:ext cx="617268" cy="5702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22783" y="1437542"/>
            <a:ext cx="599767" cy="923330"/>
          </a:xfrm>
          <a:prstGeom prst="rect">
            <a:avLst/>
          </a:prstGeom>
          <a:noFill/>
        </p:spPr>
        <p:txBody>
          <a:bodyPr wrap="square" rtlCol="0">
            <a:spAutoFit/>
          </a:bodyPr>
          <a:lstStyle/>
          <a:p>
            <a:r>
              <a:rPr lang="en-US" sz="5400" b="1" dirty="0" smtClean="0">
                <a:latin typeface="Arial Rounded MT Bold" panose="020F0704030504030204" pitchFamily="34" charset="0"/>
              </a:rPr>
              <a:t>?</a:t>
            </a:r>
            <a:endParaRPr lang="en-US" sz="5400" b="1" dirty="0">
              <a:latin typeface="Arial Rounded MT Bold" panose="020F0704030504030204" pitchFamily="34" charset="0"/>
            </a:endParaRPr>
          </a:p>
        </p:txBody>
      </p:sp>
    </p:spTree>
    <p:extLst>
      <p:ext uri="{BB962C8B-B14F-4D97-AF65-F5344CB8AC3E}">
        <p14:creationId xmlns:p14="http://schemas.microsoft.com/office/powerpoint/2010/main" val="397197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7"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1" r="781" b="1442"/>
          <a:stretch/>
        </p:blipFill>
        <p:spPr>
          <a:xfrm>
            <a:off x="1401573" y="889324"/>
            <a:ext cx="9126611" cy="5159229"/>
          </a:xfrm>
          <a:prstGeom prst="rect">
            <a:avLst/>
          </a:prstGeom>
        </p:spPr>
      </p:pic>
      <p:sp>
        <p:nvSpPr>
          <p:cNvPr id="8" name="Curved Right Arrow 7"/>
          <p:cNvSpPr/>
          <p:nvPr/>
        </p:nvSpPr>
        <p:spPr>
          <a:xfrm rot="4695116">
            <a:off x="8081679" y="481468"/>
            <a:ext cx="1195031" cy="2835478"/>
          </a:xfrm>
          <a:prstGeom prst="curvedRightArrow">
            <a:avLst>
              <a:gd name="adj1" fmla="val 13927"/>
              <a:gd name="adj2" fmla="val 42047"/>
              <a:gd name="adj3" fmla="val 187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rot="3746798">
            <a:off x="7679821" y="525739"/>
            <a:ext cx="1243880" cy="3405069"/>
          </a:xfrm>
          <a:prstGeom prst="curvedRightArrow">
            <a:avLst>
              <a:gd name="adj1" fmla="val 12499"/>
              <a:gd name="adj2" fmla="val 42047"/>
              <a:gd name="adj3" fmla="val 187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6728106" flipV="1">
            <a:off x="8519740" y="2475290"/>
            <a:ext cx="1937854" cy="814379"/>
          </a:xfrm>
          <a:prstGeom prst="curvedDownArrow">
            <a:avLst>
              <a:gd name="adj1" fmla="val 18483"/>
              <a:gd name="adj2" fmla="val 50000"/>
              <a:gd name="adj3" fmla="val 3250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8071263" flipV="1">
            <a:off x="6051125" y="2512008"/>
            <a:ext cx="4336059" cy="1379022"/>
          </a:xfrm>
          <a:prstGeom prst="curvedDownArrow">
            <a:avLst>
              <a:gd name="adj1" fmla="val 18483"/>
              <a:gd name="adj2" fmla="val 50000"/>
              <a:gd name="adj3" fmla="val 3250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2578873">
            <a:off x="9388006" y="1807088"/>
            <a:ext cx="513643" cy="1044894"/>
          </a:xfrm>
          <a:prstGeom prst="curvedRightArrow">
            <a:avLst>
              <a:gd name="adj1" fmla="val 13927"/>
              <a:gd name="adj2" fmla="val 42047"/>
              <a:gd name="adj3" fmla="val 187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rot="5400000">
            <a:off x="9070464" y="1109844"/>
            <a:ext cx="1054839" cy="1182023"/>
          </a:xfrm>
          <a:prstGeom prst="curvedRightArrow">
            <a:avLst>
              <a:gd name="adj1" fmla="val 13927"/>
              <a:gd name="adj2" fmla="val 42047"/>
              <a:gd name="adj3" fmla="val 187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5-Point Star 12"/>
          <p:cNvSpPr/>
          <p:nvPr/>
        </p:nvSpPr>
        <p:spPr>
          <a:xfrm>
            <a:off x="9658666" y="1857207"/>
            <a:ext cx="617268" cy="57027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01606" y="-565485"/>
            <a:ext cx="3426041" cy="7786747"/>
          </a:xfrm>
          <a:prstGeom prst="rect">
            <a:avLst/>
          </a:prstGeom>
          <a:noFill/>
        </p:spPr>
        <p:txBody>
          <a:bodyPr wrap="square" rtlCol="0">
            <a:spAutoFit/>
          </a:bodyPr>
          <a:lstStyle/>
          <a:p>
            <a:r>
              <a:rPr lang="en-US" sz="50000" dirty="0" smtClean="0"/>
              <a:t>X</a:t>
            </a:r>
            <a:endParaRPr lang="en-US" sz="50000" dirty="0"/>
          </a:p>
        </p:txBody>
      </p:sp>
    </p:spTree>
    <p:extLst>
      <p:ext uri="{BB962C8B-B14F-4D97-AF65-F5344CB8AC3E}">
        <p14:creationId xmlns:p14="http://schemas.microsoft.com/office/powerpoint/2010/main" val="91687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1" r="781" b="1442"/>
          <a:stretch/>
        </p:blipFill>
        <p:spPr>
          <a:xfrm>
            <a:off x="1401573" y="889324"/>
            <a:ext cx="9126611" cy="5159229"/>
          </a:xfrm>
          <a:prstGeom prst="rect">
            <a:avLst/>
          </a:prstGeom>
        </p:spPr>
      </p:pic>
      <p:sp>
        <p:nvSpPr>
          <p:cNvPr id="8" name="Curved Right Arrow 7"/>
          <p:cNvSpPr/>
          <p:nvPr/>
        </p:nvSpPr>
        <p:spPr>
          <a:xfrm rot="4695116">
            <a:off x="8081679" y="481468"/>
            <a:ext cx="1195031" cy="2835478"/>
          </a:xfrm>
          <a:prstGeom prst="curvedRightArrow">
            <a:avLst>
              <a:gd name="adj1" fmla="val 13927"/>
              <a:gd name="adj2" fmla="val 42047"/>
              <a:gd name="adj3" fmla="val 18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rot="3746798">
            <a:off x="7679821" y="525739"/>
            <a:ext cx="1243880" cy="3405069"/>
          </a:xfrm>
          <a:prstGeom prst="curvedRightArrow">
            <a:avLst>
              <a:gd name="adj1" fmla="val 12499"/>
              <a:gd name="adj2" fmla="val 42047"/>
              <a:gd name="adj3" fmla="val 18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6728106" flipV="1">
            <a:off x="8519740" y="2475290"/>
            <a:ext cx="1937854" cy="814379"/>
          </a:xfrm>
          <a:prstGeom prst="curvedDownArrow">
            <a:avLst>
              <a:gd name="adj1" fmla="val 18483"/>
              <a:gd name="adj2" fmla="val 50000"/>
              <a:gd name="adj3" fmla="val 32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8071263" flipV="1">
            <a:off x="6051125" y="2512008"/>
            <a:ext cx="4336059" cy="1379022"/>
          </a:xfrm>
          <a:prstGeom prst="curvedDownArrow">
            <a:avLst>
              <a:gd name="adj1" fmla="val 18483"/>
              <a:gd name="adj2" fmla="val 50000"/>
              <a:gd name="adj3" fmla="val 32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2578873">
            <a:off x="9388006" y="1807088"/>
            <a:ext cx="513643" cy="1044894"/>
          </a:xfrm>
          <a:prstGeom prst="curvedRightArrow">
            <a:avLst>
              <a:gd name="adj1" fmla="val 13927"/>
              <a:gd name="adj2" fmla="val 42047"/>
              <a:gd name="adj3" fmla="val 18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rot="5400000">
            <a:off x="9070464" y="1109844"/>
            <a:ext cx="1054839" cy="1182023"/>
          </a:xfrm>
          <a:prstGeom prst="curvedRightArrow">
            <a:avLst>
              <a:gd name="adj1" fmla="val 13927"/>
              <a:gd name="adj2" fmla="val 42047"/>
              <a:gd name="adj3" fmla="val 18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Down Arrow 14"/>
          <p:cNvSpPr/>
          <p:nvPr/>
        </p:nvSpPr>
        <p:spPr>
          <a:xfrm rot="9680726" flipV="1">
            <a:off x="5863027" y="1245488"/>
            <a:ext cx="4207776" cy="1180625"/>
          </a:xfrm>
          <a:prstGeom prst="curvedDownArrow">
            <a:avLst>
              <a:gd name="adj1" fmla="val 18483"/>
              <a:gd name="adj2" fmla="val 50000"/>
              <a:gd name="adj3" fmla="val 32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6522783" y="1437542"/>
            <a:ext cx="599767" cy="923330"/>
          </a:xfrm>
          <a:prstGeom prst="rect">
            <a:avLst/>
          </a:prstGeom>
          <a:noFill/>
        </p:spPr>
        <p:txBody>
          <a:bodyPr wrap="square" rtlCol="0">
            <a:spAutoFit/>
          </a:bodyPr>
          <a:lstStyle/>
          <a:p>
            <a:r>
              <a:rPr lang="en-US" sz="5400" b="1" dirty="0" smtClean="0">
                <a:latin typeface="Arial Rounded MT Bold" panose="020F0704030504030204" pitchFamily="34" charset="0"/>
              </a:rPr>
              <a:t>?</a:t>
            </a:r>
            <a:endParaRPr lang="en-US" sz="5400" b="1" dirty="0">
              <a:latin typeface="Arial Rounded MT Bold" panose="020F0704030504030204" pitchFamily="34" charset="0"/>
            </a:endParaRPr>
          </a:p>
        </p:txBody>
      </p:sp>
      <p:sp>
        <p:nvSpPr>
          <p:cNvPr id="16" name="Curved Down Arrow 15"/>
          <p:cNvSpPr/>
          <p:nvPr/>
        </p:nvSpPr>
        <p:spPr>
          <a:xfrm rot="8357405" flipV="1">
            <a:off x="5156584" y="2314256"/>
            <a:ext cx="5120370" cy="1507595"/>
          </a:xfrm>
          <a:prstGeom prst="curvedDownArrow">
            <a:avLst>
              <a:gd name="adj1" fmla="val 10678"/>
              <a:gd name="adj2" fmla="val 50000"/>
              <a:gd name="adj3" fmla="val 30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rot="7059520" flipV="1">
            <a:off x="7338467" y="2392410"/>
            <a:ext cx="2840160" cy="1538025"/>
          </a:xfrm>
          <a:prstGeom prst="curvedDownArrow">
            <a:avLst>
              <a:gd name="adj1" fmla="val 10678"/>
              <a:gd name="adj2" fmla="val 50000"/>
              <a:gd name="adj3" fmla="val 30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5-Point Star 12"/>
          <p:cNvSpPr/>
          <p:nvPr/>
        </p:nvSpPr>
        <p:spPr>
          <a:xfrm>
            <a:off x="9658666" y="1857207"/>
            <a:ext cx="617268" cy="5702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7" grpId="0" animBg="1"/>
      <p:bldP spid="15" grpId="0" animBg="1"/>
      <p:bldP spid="14" grpId="0"/>
      <p:bldP spid="16" grpId="0" animBg="1"/>
      <p:bldP spid="17"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8299</TotalTime>
  <Words>3378</Words>
  <Application>Microsoft Office PowerPoint</Application>
  <PresentationFormat>Widescreen</PresentationFormat>
  <Paragraphs>311</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Rounded MT Bold</vt:lpstr>
      <vt:lpstr>Calibri</vt:lpstr>
      <vt:lpstr>Calibri Light</vt:lpstr>
      <vt:lpstr>Office Theme</vt:lpstr>
      <vt:lpstr>A Journey to Quality Improvement</vt:lpstr>
      <vt:lpstr>Disclosure Statement</vt:lpstr>
      <vt:lpstr>Journey before Destination…</vt:lpstr>
      <vt:lpstr>I want to help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Improvement enters the chat…</vt:lpstr>
      <vt:lpstr>PowerPoint Presentation</vt:lpstr>
      <vt:lpstr>PowerPoint Presentation</vt:lpstr>
      <vt:lpstr>We want to help residents!</vt:lpstr>
      <vt:lpstr>PowerPoint Presentation</vt:lpstr>
      <vt:lpstr>What was required…</vt:lpstr>
      <vt:lpstr>Sepsis BPA Compliance</vt:lpstr>
      <vt:lpstr>PowerPoint Presentation</vt:lpstr>
      <vt:lpstr>Sepsis BPA Compliance at UMMC after August 2020</vt:lpstr>
      <vt:lpstr>I want to help people!</vt:lpstr>
      <vt:lpstr>I want to help the most people!</vt:lpstr>
      <vt:lpstr>PowerPoint Presentation</vt:lpstr>
      <vt:lpstr>PowerPoint Presentation</vt:lpstr>
      <vt:lpstr>Teamwork makes the dream work…</vt:lpstr>
      <vt:lpstr>Ikigai</vt:lpstr>
      <vt:lpstr>PowerPoint Presentation</vt:lpstr>
      <vt:lpstr>Journey before Destination…</vt:lpstr>
      <vt:lpstr>Thank You!  Questions?</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Webber</dc:creator>
  <cp:lastModifiedBy>Paris Fayerweather</cp:lastModifiedBy>
  <cp:revision>71</cp:revision>
  <dcterms:created xsi:type="dcterms:W3CDTF">2022-12-20T18:15:23Z</dcterms:created>
  <dcterms:modified xsi:type="dcterms:W3CDTF">2023-06-13T21:25:14Z</dcterms:modified>
</cp:coreProperties>
</file>