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61"/>
  </p:notesMasterIdLst>
  <p:handoutMasterIdLst>
    <p:handoutMasterId r:id="rId62"/>
  </p:handoutMasterIdLst>
  <p:sldIdLst>
    <p:sldId id="257" r:id="rId2"/>
    <p:sldId id="258" r:id="rId3"/>
    <p:sldId id="259" r:id="rId4"/>
    <p:sldId id="262" r:id="rId5"/>
    <p:sldId id="275" r:id="rId6"/>
    <p:sldId id="271" r:id="rId7"/>
    <p:sldId id="272" r:id="rId8"/>
    <p:sldId id="273" r:id="rId9"/>
    <p:sldId id="349" r:id="rId10"/>
    <p:sldId id="277" r:id="rId11"/>
    <p:sldId id="279" r:id="rId12"/>
    <p:sldId id="280" r:id="rId13"/>
    <p:sldId id="282" r:id="rId14"/>
    <p:sldId id="283" r:id="rId15"/>
    <p:sldId id="302" r:id="rId16"/>
    <p:sldId id="305" r:id="rId17"/>
    <p:sldId id="304" r:id="rId18"/>
    <p:sldId id="284" r:id="rId19"/>
    <p:sldId id="285" r:id="rId20"/>
    <p:sldId id="286" r:id="rId21"/>
    <p:sldId id="289" r:id="rId22"/>
    <p:sldId id="290" r:id="rId23"/>
    <p:sldId id="291" r:id="rId24"/>
    <p:sldId id="334" r:id="rId25"/>
    <p:sldId id="344" r:id="rId26"/>
    <p:sldId id="345" r:id="rId27"/>
    <p:sldId id="269" r:id="rId28"/>
    <p:sldId id="336" r:id="rId29"/>
    <p:sldId id="337" r:id="rId30"/>
    <p:sldId id="339" r:id="rId31"/>
    <p:sldId id="341" r:id="rId32"/>
    <p:sldId id="317" r:id="rId33"/>
    <p:sldId id="306" r:id="rId34"/>
    <p:sldId id="307" r:id="rId35"/>
    <p:sldId id="308" r:id="rId36"/>
    <p:sldId id="322" r:id="rId37"/>
    <p:sldId id="309" r:id="rId38"/>
    <p:sldId id="310" r:id="rId39"/>
    <p:sldId id="312" r:id="rId40"/>
    <p:sldId id="313" r:id="rId41"/>
    <p:sldId id="314" r:id="rId42"/>
    <p:sldId id="315" r:id="rId43"/>
    <p:sldId id="316" r:id="rId44"/>
    <p:sldId id="347" r:id="rId45"/>
    <p:sldId id="348" r:id="rId46"/>
    <p:sldId id="319" r:id="rId47"/>
    <p:sldId id="320" r:id="rId48"/>
    <p:sldId id="321" r:id="rId49"/>
    <p:sldId id="327" r:id="rId50"/>
    <p:sldId id="328" r:id="rId51"/>
    <p:sldId id="329" r:id="rId52"/>
    <p:sldId id="330" r:id="rId53"/>
    <p:sldId id="331" r:id="rId54"/>
    <p:sldId id="332" r:id="rId55"/>
    <p:sldId id="324" r:id="rId56"/>
    <p:sldId id="326" r:id="rId57"/>
    <p:sldId id="346" r:id="rId58"/>
    <p:sldId id="299" r:id="rId59"/>
    <p:sldId id="276" r:id="rId60"/>
  </p:sldIdLst>
  <p:sldSz cx="9144000" cy="6858000" type="screen4x3"/>
  <p:notesSz cx="7010400" cy="92964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Johnson" initials="H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14" autoAdjust="0"/>
    <p:restoredTop sz="76259" autoAdjust="0"/>
  </p:normalViewPr>
  <p:slideViewPr>
    <p:cSldViewPr>
      <p:cViewPr varScale="1">
        <p:scale>
          <a:sx n="85" d="100"/>
          <a:sy n="85" d="100"/>
        </p:scale>
        <p:origin x="186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03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r>
              <a:rPr lang="en-US" smtClean="0"/>
              <a:t>RMS New Resident/Fellow Training</a:t>
            </a: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D8CEACB-5072-44F7-91B8-447B1FA4C68F}" type="datetimeFigureOut">
              <a:rPr lang="en-US" smtClean="0"/>
              <a:pPr/>
              <a:t>5/8/2019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5FBCFC3-720E-4CB1-B8EE-E5366DB63C47}" type="slidenum">
              <a:rPr lang="en-US" smtClean="0"/>
              <a:pPr/>
              <a:t>‹#›</a:t>
            </a:fld>
            <a:endParaRPr lang="en-US"/>
          </a:p>
        </p:txBody>
      </p:sp>
    </p:spTree>
    <p:extLst>
      <p:ext uri="{BB962C8B-B14F-4D97-AF65-F5344CB8AC3E}">
        <p14:creationId xmlns:p14="http://schemas.microsoft.com/office/powerpoint/2010/main" val="23595120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RMS New Resident/Fellow Training</a:t>
            </a: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0117FEC-D614-4AA1-BC95-F6D8126B7F58}" type="datetimeFigureOut">
              <a:rPr lang="en-US" smtClean="0"/>
              <a:pPr/>
              <a:t>5/8/2019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AEE66F6-BD3E-44BD-A6DD-39B6B335C1A3}" type="slidenum">
              <a:rPr lang="en-US" smtClean="0"/>
              <a:pPr/>
              <a:t>‹#›</a:t>
            </a:fld>
            <a:endParaRPr lang="en-US"/>
          </a:p>
        </p:txBody>
      </p:sp>
    </p:spTree>
    <p:extLst>
      <p:ext uri="{BB962C8B-B14F-4D97-AF65-F5344CB8AC3E}">
        <p14:creationId xmlns:p14="http://schemas.microsoft.com/office/powerpoint/2010/main" val="385659545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RMS resident training.</a:t>
            </a:r>
            <a:r>
              <a:rPr lang="en-US" baseline="0" dirty="0" smtClean="0"/>
              <a:t> </a:t>
            </a:r>
          </a:p>
          <a:p>
            <a:r>
              <a:rPr lang="en-US" baseline="0" dirty="0" smtClean="0"/>
              <a:t>This training takes about 30 minutes in length and covers why RMS is used and how it works. At the end of the training, you will be given a chance to log your time and ask any questions you have about this process.</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17042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I’m going to demonstrate some activities within the program. For the first part of the demo, you can leave your machines off/closed so that I can show you some of the basics of using RMS. At the end of training, you will have a chance to practice in the system.</a:t>
            </a:r>
          </a:p>
          <a:p>
            <a:endParaRPr lang="en-US" dirty="0" smtClean="0"/>
          </a:p>
          <a:p>
            <a:r>
              <a:rPr lang="en-US" dirty="0" smtClean="0"/>
              <a:t>First, I’m going to talk about the steps to log in and how to navigate in the system. Then, we will cover how to log some of the different tasks you may be doing, and finally, you will be able to enter your time from Orientation/the first week of the program.</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583390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dirty="0" smtClean="0"/>
              <a:t>: You can log in for the demo using your own login (be aware that you have more security than residents so you will see more options than they do.) Or, you can log in using a demo resident:</a:t>
            </a:r>
          </a:p>
          <a:p>
            <a:r>
              <a:rPr lang="en-US" b="1" dirty="0" smtClean="0"/>
              <a:t>Department: </a:t>
            </a:r>
            <a:r>
              <a:rPr lang="en-US" dirty="0" smtClean="0"/>
              <a:t>MMCGME-Training Department</a:t>
            </a:r>
          </a:p>
          <a:p>
            <a:r>
              <a:rPr lang="en-US" b="1" dirty="0" smtClean="0"/>
              <a:t>Username: </a:t>
            </a:r>
            <a:r>
              <a:rPr lang="en-US" b="0" dirty="0" err="1" smtClean="0"/>
              <a:t>a</a:t>
            </a:r>
            <a:r>
              <a:rPr lang="en-US" dirty="0" err="1" smtClean="0"/>
              <a:t>resident</a:t>
            </a:r>
            <a:r>
              <a:rPr lang="en-US" dirty="0" smtClean="0"/>
              <a:t>	</a:t>
            </a:r>
          </a:p>
          <a:p>
            <a:r>
              <a:rPr lang="en-US" b="1" dirty="0" smtClean="0"/>
              <a:t>Password: </a:t>
            </a:r>
            <a:r>
              <a:rPr lang="en-US" b="0" baseline="0" dirty="0" smtClean="0"/>
              <a:t> </a:t>
            </a:r>
            <a:r>
              <a:rPr lang="en-US" b="0" baseline="0" dirty="0" err="1" smtClean="0"/>
              <a:t>aresident</a:t>
            </a:r>
            <a:endParaRPr lang="en-US" dirty="0" smtClean="0"/>
          </a:p>
          <a:p>
            <a:r>
              <a:rPr lang="en-US" dirty="0" smtClean="0"/>
              <a:t>_________________________________________________</a:t>
            </a:r>
          </a:p>
          <a:p>
            <a:endParaRPr lang="en-US" dirty="0" smtClean="0"/>
          </a:p>
          <a:p>
            <a:endParaRPr lang="en-US" dirty="0" smtClean="0"/>
          </a:p>
          <a:p>
            <a:r>
              <a:rPr lang="en-US" dirty="0" smtClean="0"/>
              <a:t>To get to RMS, you will go to www.new-innov.com and click on the “client login” button near the top. In general, it’s best to use Internet Explorer on a PC when you’re logging your time. Although some things work with Mozilla, Chrome, or other browsers, you’ll have the least amount of problems with IE.</a:t>
            </a:r>
          </a:p>
          <a:p>
            <a:endParaRPr lang="en-US" dirty="0" smtClean="0"/>
          </a:p>
          <a:p>
            <a:r>
              <a:rPr lang="en-US" dirty="0" smtClean="0"/>
              <a:t>If you ever have any trouble logging in, please contact your Program/RMS Coordinator for help. Try to gather as much information as possible about any error messages or other issues you receive so that we are able to investigate any problems.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6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clicking submit, you will then be taken to the login page. </a:t>
            </a:r>
          </a:p>
          <a:p>
            <a:endParaRPr lang="en-US" dirty="0" smtClean="0"/>
          </a:p>
          <a:p>
            <a:r>
              <a:rPr lang="en-US" dirty="0" smtClean="0"/>
              <a:t>Now you’re ready to enter your username and password into the boxes. At the end of this training, I will be handing out a sheet with each of your usernames/passwords as well as the login information we just covered, but for now, you can just watch my as I log in. </a:t>
            </a:r>
          </a:p>
          <a:p>
            <a:endParaRPr lang="en-US" dirty="0" smtClean="0"/>
          </a:p>
          <a:p>
            <a:r>
              <a:rPr lang="en-US" dirty="0" smtClean="0"/>
              <a:t>Once you have entered your username and password, click on the “Log In” hyperlink to continue.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585536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completing login, you will be directed to our Department Home Page. This page provides you with a quick snapshot of the department. If there are any department notices, they will appear here. </a:t>
            </a:r>
            <a:r>
              <a:rPr lang="en-US" b="1" dirty="0" smtClean="0"/>
              <a:t> </a:t>
            </a:r>
          </a:p>
          <a:p>
            <a:endParaRPr lang="en-US" b="1" dirty="0" smtClean="0"/>
          </a:p>
          <a:p>
            <a:r>
              <a:rPr lang="en-US" b="0" dirty="0" smtClean="0"/>
              <a:t>**Training Note: If your program uses the department home page, you may wish to point out forms (in</a:t>
            </a:r>
            <a:r>
              <a:rPr lang="en-US" b="0" baseline="0" dirty="0" smtClean="0"/>
              <a:t> Department Notices)</a:t>
            </a:r>
            <a:r>
              <a:rPr lang="en-US" b="0" dirty="0" smtClean="0"/>
              <a:t> or other relevant information that is stored here.</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200232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resident/fellow password</a:t>
            </a:r>
            <a:r>
              <a:rPr lang="en-US" b="0" baseline="0" dirty="0" smtClean="0"/>
              <a:t> defaults to the first initial of their first name and full last name.  Upon their initial login to RMS, they will be prompted to immediately change their password.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To change a password after the initial update, hover over your name and select Change Password.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Trainer Note:  Instruction on how to verify resident/fellow usernames is included on page 6 of the facilitator guide distributed by MMCGME Service in conjunction with this PowerPoint.</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15</a:t>
            </a:fld>
            <a:endParaRPr lang="en-US"/>
          </a:p>
        </p:txBody>
      </p:sp>
    </p:spTree>
    <p:extLst>
      <p:ext uri="{BB962C8B-B14F-4D97-AF65-F5344CB8AC3E}">
        <p14:creationId xmlns:p14="http://schemas.microsoft.com/office/powerpoint/2010/main" val="2980707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Notifications pod is located on the Home Page and</a:t>
            </a:r>
            <a:r>
              <a:rPr lang="en-US" b="0" baseline="0" dirty="0" smtClean="0"/>
              <a:t> directs the user to various activities awaiting completion throughout the software.</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16</a:t>
            </a:fld>
            <a:endParaRPr lang="en-US"/>
          </a:p>
        </p:txBody>
      </p:sp>
    </p:spTree>
    <p:extLst>
      <p:ext uri="{BB962C8B-B14F-4D97-AF65-F5344CB8AC3E}">
        <p14:creationId xmlns:p14="http://schemas.microsoft.com/office/powerpoint/2010/main" val="292598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My Favorites area includes quick links to commonly utilized</a:t>
            </a:r>
            <a:r>
              <a:rPr lang="en-US" b="0" baseline="0" dirty="0" smtClean="0"/>
              <a:t> modules/reports/activities, etc.  The My Favorites pod is located on the Home Page and can be customized by selecting the “Add/Remove” link in the bottom right corner of the pod.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17</a:t>
            </a:fld>
            <a:endParaRPr lang="en-US"/>
          </a:p>
        </p:txBody>
      </p:sp>
    </p:spTree>
    <p:extLst>
      <p:ext uri="{BB962C8B-B14F-4D97-AF65-F5344CB8AC3E}">
        <p14:creationId xmlns:p14="http://schemas.microsoft.com/office/powerpoint/2010/main" val="233558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You can navigate through the software by clicking on the Main menu bar and selecting the module you would like. Again, during this training, we are going to be focusing on the Duty Hours module so that’s what you will be selecting from the list.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060366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Duty Hours module is the place you go to log all of your daily work hours. There are things that NEED to be logged and then there are things that you DON’T NEED to log. </a:t>
            </a:r>
          </a:p>
          <a:p>
            <a:endParaRPr lang="en-US" dirty="0" smtClean="0"/>
          </a:p>
          <a:p>
            <a:r>
              <a:rPr lang="en-US" dirty="0" smtClean="0"/>
              <a:t>This slide shows the work hours that need to be logged. In general, anything that is required by the ACGME </a:t>
            </a:r>
            <a:r>
              <a:rPr lang="en-US" b="1" dirty="0" smtClean="0"/>
              <a:t>&lt;your accrediting body&gt;</a:t>
            </a:r>
            <a:r>
              <a:rPr lang="en-US" dirty="0" smtClean="0"/>
              <a:t> needs to be logged. These include:</a:t>
            </a:r>
          </a:p>
          <a:p>
            <a:pPr>
              <a:buFontTx/>
              <a:buChar char="-"/>
            </a:pPr>
            <a:r>
              <a:rPr lang="en-US" dirty="0" smtClean="0"/>
              <a:t>Regular patient care-related activities including both inpatient and clinic time.</a:t>
            </a:r>
          </a:p>
          <a:p>
            <a:pPr>
              <a:buFontTx/>
              <a:buChar char="-"/>
            </a:pPr>
            <a:r>
              <a:rPr lang="en-US" dirty="0" smtClean="0"/>
              <a:t>Any required didactics or learning-related classes that must be taken such as required conferences, journal clubs, M&amp;M, etc.</a:t>
            </a:r>
          </a:p>
          <a:p>
            <a:pPr>
              <a:buFontTx/>
              <a:buChar char="-"/>
            </a:pPr>
            <a:r>
              <a:rPr lang="en-US" dirty="0" smtClean="0"/>
              <a:t>Time that is spent doing research</a:t>
            </a:r>
          </a:p>
          <a:p>
            <a:pPr>
              <a:buFontTx/>
              <a:buChar char="-"/>
            </a:pPr>
            <a:r>
              <a:rPr lang="en-US" dirty="0" smtClean="0"/>
              <a:t>In house and Home-call. We will discuss both of these in more detail later, but both of them must be logged in RMS.</a:t>
            </a:r>
          </a:p>
          <a:p>
            <a:pPr>
              <a:buFontTx/>
              <a:buChar char="-"/>
            </a:pPr>
            <a:r>
              <a:rPr lang="en-US" dirty="0" smtClean="0"/>
              <a:t>Finally, any time away that you take including sick leave, vacation, other PTO, etc. </a:t>
            </a:r>
          </a:p>
          <a:p>
            <a:pPr>
              <a:buFontTx/>
              <a:buChar char="-"/>
            </a:pPr>
            <a:endParaRPr lang="en-US" dirty="0" smtClean="0"/>
          </a:p>
          <a:p>
            <a:r>
              <a:rPr lang="en-US" dirty="0" smtClean="0"/>
              <a:t>If you have any questions about what needs to be logged, please ask your program coordinator.</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654768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look at what doesn’t need to be logged in Duty Hours. </a:t>
            </a:r>
          </a:p>
          <a:p>
            <a:endParaRPr lang="en-US" dirty="0" smtClean="0"/>
          </a:p>
          <a:p>
            <a:pPr>
              <a:buFontTx/>
              <a:buChar char="-"/>
            </a:pPr>
            <a:r>
              <a:rPr lang="en-US" dirty="0" smtClean="0"/>
              <a:t>Regular days off. Whether they are on the weekend or during the week, scheduled days off do not need to be logged in the system.</a:t>
            </a:r>
          </a:p>
          <a:p>
            <a:pPr>
              <a:buFontTx/>
              <a:buChar char="-"/>
            </a:pPr>
            <a:r>
              <a:rPr lang="en-US" dirty="0" smtClean="0"/>
              <a:t>Holidays that you are not working. If your program or clinic is closed for the day and you are not working, you do not need to log any work hours on this date.</a:t>
            </a:r>
          </a:p>
          <a:p>
            <a:pPr>
              <a:buFontTx/>
              <a:buChar char="-"/>
            </a:pPr>
            <a:r>
              <a:rPr lang="en-US" dirty="0" smtClean="0"/>
              <a:t>Study or prep time. </a:t>
            </a:r>
          </a:p>
          <a:p>
            <a:pPr>
              <a:buFontTx/>
              <a:buChar char="-"/>
            </a:pPr>
            <a:r>
              <a:rPr lang="en-US" dirty="0" smtClean="0"/>
              <a:t>If you are preparing for something in your off time, you do not need to log these hours.</a:t>
            </a:r>
          </a:p>
          <a:p>
            <a:pPr>
              <a:buFontTx/>
              <a:buChar char="-"/>
            </a:pPr>
            <a:r>
              <a:rPr lang="en-US" dirty="0" smtClean="0"/>
              <a:t>Travel time between activities. Instead of logging travel time specifically, it is ok to lump this time into the work hours before or after so that there is no gap between work hours.</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94074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training is designed</a:t>
            </a:r>
            <a:r>
              <a:rPr lang="en-US" baseline="0" dirty="0" smtClean="0"/>
              <a:t> to teach you how to use RMS. The objectives for this training are:</a:t>
            </a:r>
          </a:p>
          <a:p>
            <a:pPr marL="232943" indent="-232943">
              <a:buFont typeface="Arial" pitchFamily="34" charset="0"/>
              <a:buChar char="•"/>
            </a:pPr>
            <a:r>
              <a:rPr lang="en-US" baseline="0" dirty="0" smtClean="0"/>
              <a:t>Learn why work hours are entered in RMS</a:t>
            </a:r>
          </a:p>
          <a:p>
            <a:pPr marL="232943" indent="-232943">
              <a:buFont typeface="Arial" pitchFamily="34" charset="0"/>
              <a:buChar char="•"/>
            </a:pPr>
            <a:r>
              <a:rPr lang="en-US" baseline="0" dirty="0" smtClean="0"/>
              <a:t>Review the ACGME workhour rules that went into effect July 1, 2017.</a:t>
            </a:r>
          </a:p>
          <a:p>
            <a:pPr marL="232943" indent="-232943">
              <a:buFont typeface="Arial" pitchFamily="34" charset="0"/>
              <a:buChar char="•"/>
            </a:pPr>
            <a:r>
              <a:rPr lang="en-US" baseline="0" dirty="0" smtClean="0"/>
              <a:t>Understand your role and responsibilities in using RMS to record and approve your work hours</a:t>
            </a:r>
          </a:p>
          <a:p>
            <a:pPr marL="232943" indent="-232943">
              <a:buFont typeface="Arial" pitchFamily="34" charset="0"/>
              <a:buChar char="•"/>
            </a:pPr>
            <a:r>
              <a:rPr lang="en-US" baseline="0" dirty="0" smtClean="0"/>
              <a:t>Know who to contact if you need help using RMS</a:t>
            </a:r>
          </a:p>
          <a:p>
            <a:pPr marL="232943" indent="-232943">
              <a:buFont typeface="Arial" pitchFamily="34" charset="0"/>
              <a:buChar char="•"/>
            </a:pPr>
            <a:r>
              <a:rPr lang="en-US" baseline="0" dirty="0" smtClean="0"/>
              <a:t>Learn tips and tricks for logging your hours to prevent work hour violations.</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802128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graphical method is an easy way to log hours for a day or two at a time. By default, the system defaults</a:t>
            </a:r>
            <a:r>
              <a:rPr lang="en-US" baseline="0" dirty="0" smtClean="0"/>
              <a:t> to a </a:t>
            </a:r>
            <a:r>
              <a:rPr lang="en-US" dirty="0" smtClean="0"/>
              <a:t>vertical entry view, however, we recommend using the horizontal version because it is easier to see the assignment definitions. Once you have selected all of your options, you can click the continue button and it will take you to the logging screen.</a:t>
            </a:r>
          </a:p>
          <a:p>
            <a:endParaRPr lang="en-US" dirty="0" smtClean="0"/>
          </a:p>
          <a:p>
            <a:r>
              <a:rPr lang="en-US" dirty="0" smtClean="0"/>
              <a:t>Once the resident selects</a:t>
            </a:r>
            <a:r>
              <a:rPr lang="en-US" baseline="0" dirty="0" smtClean="0"/>
              <a:t> “Horizontal” as their preference, RMS will automatically default to this setting.</a:t>
            </a:r>
          </a:p>
          <a:p>
            <a:endParaRPr lang="en-US" baseline="0" dirty="0" smtClean="0"/>
          </a:p>
          <a:p>
            <a:r>
              <a:rPr lang="en-US" baseline="0" dirty="0" smtClean="0"/>
              <a:t>NOTE: It’s our preference to view the duty hour entry in the Horizontal view but this is not required and completely up to the users preference.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480672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graphical screen, select a duty type</a:t>
            </a:r>
            <a:r>
              <a:rPr lang="en-US" baseline="0" dirty="0" smtClean="0"/>
              <a:t> </a:t>
            </a:r>
            <a:r>
              <a:rPr lang="en-US" dirty="0" smtClean="0"/>
              <a:t>from the drop down list. </a:t>
            </a:r>
            <a:r>
              <a:rPr lang="en-US" b="1" dirty="0" smtClean="0"/>
              <a:t>Do NOT change your “department/division” from the default. </a:t>
            </a:r>
          </a:p>
          <a:p>
            <a:endParaRPr lang="en-US" dirty="0" smtClean="0"/>
          </a:p>
          <a:p>
            <a:r>
              <a:rPr lang="en-US" dirty="0" smtClean="0"/>
              <a:t>If you accidentally make a mistake or want to erase hours, click on the square again and the coloring will go away. </a:t>
            </a:r>
          </a:p>
          <a:p>
            <a:endParaRPr lang="en-US" dirty="0" smtClean="0"/>
          </a:p>
          <a:p>
            <a:r>
              <a:rPr lang="en-US" dirty="0" smtClean="0"/>
              <a:t>Once you have finished adding your time, select the Save button in the lower left hand corner. </a:t>
            </a:r>
            <a:r>
              <a:rPr lang="en-US" b="1" dirty="0" smtClean="0"/>
              <a:t>Very Important: You must click Save in order for your time to appear!</a:t>
            </a:r>
            <a:r>
              <a:rPr lang="en-US" dirty="0" smtClean="0"/>
              <a:t> Once you have saved your entries, the hours will be grayed out with a cross-hatch pattern. This means that they have successfully saved. </a:t>
            </a:r>
          </a:p>
          <a:p>
            <a:endParaRPr lang="en-US" dirty="0" smtClean="0"/>
          </a:p>
          <a:p>
            <a:r>
              <a:rPr lang="en-US" dirty="0" smtClean="0"/>
              <a:t>In addition, if you have any duty hour violations, the affected period will be outlined in red.</a:t>
            </a:r>
          </a:p>
          <a:p>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r>
              <a:rPr lang="en-US" b="1" dirty="0" smtClean="0"/>
              <a:t>The next slide shows what the graphical screen looks like when hours are being logged.</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949326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b="1" dirty="0" smtClean="0"/>
          </a:p>
          <a:p>
            <a:r>
              <a:rPr lang="en-US" dirty="0" smtClean="0"/>
              <a:t>This is a screenshot of what the graphical screen looks like (what we just talked about on the last slide.) You can see the duty type drop down menu near the top of the screen. At the bottom are options to save, edit entries in bulk, cancel your entries, clear them, or change your preferences.</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04545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notice that something you already put in is incorrect, or if you would like to view your hours, you can do that by going to the “My Duty Hours” option in the Duty Hours module. From this screen, you can enter a time frame by selecting “Preferences”, select “Update,” Then choose “Edit in Bulk” and you will see a list of entries that you have logged during that time period. If you need to make any edits to the entries, you can do so by selecting an action from</a:t>
            </a:r>
            <a:r>
              <a:rPr lang="en-US" baseline="0" dirty="0" smtClean="0"/>
              <a:t> the “Action” drop-down menu (Edit/Approve, Delete, Did Not Work).  In addition, you may alter the start date, end date, start time, end time and/or duty type for each work hour entry.</a:t>
            </a:r>
            <a:endParaRPr lang="en-US" dirty="0" smtClean="0"/>
          </a:p>
          <a:p>
            <a:endParaRPr lang="en-US" dirty="0" smtClean="0"/>
          </a:p>
          <a:p>
            <a:r>
              <a:rPr lang="en-US" b="1" dirty="0" smtClean="0"/>
              <a:t>Note:</a:t>
            </a:r>
            <a:r>
              <a:rPr lang="en-US" b="1" baseline="0" dirty="0" smtClean="0"/>
              <a:t> </a:t>
            </a:r>
            <a:r>
              <a:rPr lang="en-US" b="0" baseline="0" dirty="0" smtClean="0"/>
              <a:t>This option allows you to edit multiple entries at once.  The next slide demonstrates how to edit a single entry.  </a:t>
            </a:r>
            <a:endParaRPr lang="en-US" b="1" dirty="0" smtClean="0"/>
          </a:p>
          <a:p>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468582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edit a single work hour entry,</a:t>
            </a:r>
            <a:r>
              <a:rPr lang="en-US" baseline="0" dirty="0" smtClean="0"/>
              <a:t> go to the “View Hours” tab and hover over the far left on the line of the instance that needs editing.  A double-down arrow symbol will appear.  Click edit and a new pop-up window will appear.  From this new window you can change the duty type, start date, start time and/or duration, then click the “Save” button.  </a:t>
            </a:r>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b="1" baseline="0" dirty="0" smtClean="0"/>
          </a:p>
        </p:txBody>
      </p:sp>
      <p:sp>
        <p:nvSpPr>
          <p:cNvPr id="4" name="Slide Number Placeholder 3"/>
          <p:cNvSpPr>
            <a:spLocks noGrp="1"/>
          </p:cNvSpPr>
          <p:nvPr>
            <p:ph type="sldNum" sz="quarter" idx="10"/>
          </p:nvPr>
        </p:nvSpPr>
        <p:spPr/>
        <p:txBody>
          <a:bodyPr/>
          <a:lstStyle/>
          <a:p>
            <a:fld id="{6AEE66F6-BD3E-44BD-A6DD-39B6B335C1A3}" type="slidenum">
              <a:rPr lang="en-US" smtClean="0"/>
              <a:pPr/>
              <a:t>25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061406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***Training Note: If you have your residents contact you to add vacation or are using the time off manager, you may need to edit this slide.</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t>Select the first date of vacation from the calendar on the left then wait for the screen to refresh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t>Select the last date of vacation from the calendar on the right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t>Click Save</a:t>
            </a:r>
            <a:endParaRPr lang="en-US" b="0" dirty="0" smtClean="0"/>
          </a:p>
          <a:p>
            <a:endParaRPr lang="en-US" b="1" dirty="0" smtClean="0"/>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26</a:t>
            </a:fld>
            <a:endParaRPr lang="en-US"/>
          </a:p>
        </p:txBody>
      </p:sp>
    </p:spTree>
    <p:extLst>
      <p:ext uri="{BB962C8B-B14F-4D97-AF65-F5344CB8AC3E}">
        <p14:creationId xmlns:p14="http://schemas.microsoft.com/office/powerpoint/2010/main" val="3083766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94120" indent="-194120"/>
            <a:r>
              <a:rPr lang="en-US" dirty="0" smtClean="0"/>
              <a:t>Here are some helpful hints to take into account when logging your time. If you come across a scenario that you are unsure how to handle, contact your program/RMS coordinator.</a:t>
            </a:r>
          </a:p>
          <a:p>
            <a:pPr marL="194120" indent="-194120"/>
            <a:endParaRPr lang="en-US" dirty="0" smtClean="0"/>
          </a:p>
          <a:p>
            <a:pPr marL="194120" indent="-194120">
              <a:buFontTx/>
              <a:buAutoNum type="arabicPeriod"/>
            </a:pPr>
            <a:r>
              <a:rPr lang="en-US" dirty="0" smtClean="0"/>
              <a:t>Make</a:t>
            </a:r>
            <a:r>
              <a:rPr lang="en-US" baseline="0" dirty="0" smtClean="0"/>
              <a:t> sure your time is entered and complete for the entire previous month by the 5</a:t>
            </a:r>
            <a:r>
              <a:rPr lang="en-US" baseline="30000" dirty="0" smtClean="0"/>
              <a:t>th</a:t>
            </a:r>
            <a:r>
              <a:rPr lang="en-US" baseline="0" dirty="0" smtClean="0"/>
              <a:t> working day of the new month</a:t>
            </a:r>
            <a:endParaRPr lang="en-US" dirty="0" smtClean="0"/>
          </a:p>
          <a:p>
            <a:pPr marL="194120" indent="-194120">
              <a:buFontTx/>
              <a:buAutoNum type="arabicPeriod"/>
            </a:pPr>
            <a:r>
              <a:rPr lang="en-US" dirty="0" smtClean="0"/>
              <a:t>Try to avoid</a:t>
            </a:r>
            <a:r>
              <a:rPr lang="en-US" baseline="0" dirty="0" smtClean="0"/>
              <a:t> </a:t>
            </a:r>
            <a:r>
              <a:rPr lang="en-US" dirty="0" smtClean="0"/>
              <a:t>gaps in your schedule as much as possible. </a:t>
            </a:r>
          </a:p>
          <a:p>
            <a:pPr marL="194120" indent="-194120">
              <a:buFontTx/>
              <a:buAutoNum type="arabicPeriod"/>
            </a:pPr>
            <a:r>
              <a:rPr lang="en-US" dirty="0" smtClean="0"/>
              <a:t>Time that</a:t>
            </a:r>
            <a:r>
              <a:rPr lang="en-US" baseline="0" dirty="0" smtClean="0"/>
              <a:t> is logged in the past will automatically be approved. If you add a duty type for the future (or try to log in advance) the system will let you enter the time but you will have to go back and approve it once the time has passed.</a:t>
            </a:r>
            <a:endParaRPr lang="en-US" dirty="0" smtClean="0"/>
          </a:p>
          <a:p>
            <a:pPr marL="194120" indent="-194120">
              <a:buFontTx/>
              <a:buAutoNum type="arabicPeriod"/>
            </a:pPr>
            <a:r>
              <a:rPr lang="en-US" dirty="0" smtClean="0"/>
              <a:t>Items that overlap or conflict appear with a red asterisk next to them. Items that overlap cannot be approved until the conflicting item has been corrected. If you have hours that you think you approved that are not showing up, check to see if there are conflicts and fix them in order to approve.</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27</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647625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Duty Hours &gt; View Hours</a:t>
            </a:r>
          </a:p>
          <a:p>
            <a:endParaRPr lang="en-US" baseline="0" dirty="0" smtClean="0"/>
          </a:p>
          <a:p>
            <a:r>
              <a:rPr lang="en-US" baseline="0" dirty="0" smtClean="0"/>
              <a:t>When viewing/editing in bulk the duty hour entries, violations will appear in red as illustrated in the screenshot.  Comments can be entered by clicking on the notepad icon associated with the entry in questions.  Notice that if a comment is already entered, the notepad displays with a green checkmark.  To add a “cause” for the violation, click on Details to the left of the log.</a:t>
            </a:r>
          </a:p>
          <a:p>
            <a:endParaRPr lang="en-US" baseline="0" dirty="0" smtClean="0"/>
          </a:p>
          <a:p>
            <a:r>
              <a:rPr lang="en-US" baseline="0" dirty="0" smtClean="0"/>
              <a:t>In the Graphical Entry (Not Pictured) violations will display as a red outline around each cell.</a:t>
            </a:r>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790179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way</a:t>
            </a:r>
            <a:r>
              <a:rPr lang="en-US" baseline="0" dirty="0" smtClean="0"/>
              <a:t> to view violations is to click on the “Violations” tab in the “My Duty Hours” section. Once you are on this tab, you can see your violations in the last 30 or 90 days, 6 or 12 months in the “Violations” box. </a:t>
            </a:r>
          </a:p>
          <a:p>
            <a:endParaRPr lang="en-US" baseline="0" dirty="0" smtClean="0"/>
          </a:p>
          <a:p>
            <a:r>
              <a:rPr lang="en-US" baseline="0" dirty="0" smtClean="0"/>
              <a:t>The ACGME allows residents to stay or return to duty for a limited number of reasons including for continued care of an extremely ill patient, extraordinary/rare training experience, or other compassionate reason. If you have violated your hours for one of these reasons, you can add cause by clicking on the rule for that.</a:t>
            </a:r>
          </a:p>
          <a:p>
            <a:r>
              <a:rPr lang="en-US" baseline="0" dirty="0" smtClean="0"/>
              <a:t>log.</a:t>
            </a:r>
          </a:p>
          <a:p>
            <a:endParaRPr lang="en-US" baseline="0"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794729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Duty Hours &gt;</a:t>
            </a:r>
            <a:r>
              <a:rPr lang="en-US" b="0" baseline="0" dirty="0" smtClean="0"/>
              <a:t> Violations </a:t>
            </a:r>
          </a:p>
          <a:p>
            <a:endParaRPr lang="en-US" b="0" baseline="0" dirty="0" smtClean="0"/>
          </a:p>
          <a:p>
            <a:r>
              <a:rPr lang="en-US" b="0" dirty="0" smtClean="0"/>
              <a:t>The</a:t>
            </a:r>
            <a:r>
              <a:rPr lang="en-US" b="0" baseline="0" dirty="0" smtClean="0"/>
              <a:t> resident/fellow has the option to click on the hyperlinked name of the rule to get more detail on the violation.  From there, the resident/fellow can click on “Add a cause” to select a cause for the violation.</a:t>
            </a:r>
          </a:p>
          <a:p>
            <a:endParaRPr lang="en-US" b="0" baseline="0" dirty="0" smtClean="0"/>
          </a:p>
          <a:p>
            <a:r>
              <a:rPr lang="en-US" dirty="0" smtClean="0"/>
              <a:t>Note:  Causes can also be accessed from the Violations tab.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r>
              <a:rPr lang="en-US" dirty="0" smtClean="0"/>
              <a:t> </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925469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Tracking your work hours (also called duty hours) is important to our program for a couple reasons:</a:t>
            </a:r>
          </a:p>
          <a:p>
            <a:r>
              <a:rPr lang="en-US" dirty="0" smtClean="0"/>
              <a:t>1.</a:t>
            </a:r>
            <a:r>
              <a:rPr lang="en-US" baseline="0" dirty="0" smtClean="0"/>
              <a:t> Our program and sponsoring institution are both responsible for monitoring work hours to make sure your workload is manageable and if there are any problems with violations, they are being addressed.</a:t>
            </a:r>
          </a:p>
          <a:p>
            <a:pPr marL="194120" indent="-194120"/>
            <a:r>
              <a:rPr lang="en-US" baseline="0" dirty="0" smtClean="0"/>
              <a:t>2. By accurately tracking your hours, </a:t>
            </a:r>
            <a:r>
              <a:rPr lang="en-US" dirty="0" smtClean="0"/>
              <a:t>you can help identify locations or particular rotations that are a source of frequent violations and help us to make necessary changes.</a:t>
            </a:r>
          </a:p>
          <a:p>
            <a:pPr marL="194120" indent="-194120"/>
            <a:endParaRPr lang="en-US" dirty="0" smtClean="0"/>
          </a:p>
          <a:p>
            <a:pPr marL="194120" indent="-194120"/>
            <a:r>
              <a:rPr lang="en-US" dirty="0" smtClean="0"/>
              <a:t>On the next slides, we will go into more detail about each of these three things.</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251298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resident/fellow can select a cause</a:t>
            </a:r>
            <a:r>
              <a:rPr lang="en-US" baseline="0" dirty="0" smtClean="0"/>
              <a:t> from the drop-down menu, then click “Add.”  Multiple causes may be selected for one violation (as many as necessary).</a:t>
            </a:r>
          </a:p>
          <a:p>
            <a:endParaRPr lang="en-US" baseline="0" dirty="0" smtClean="0"/>
          </a:p>
          <a:p>
            <a:r>
              <a:rPr lang="en-US" baseline="0" dirty="0" smtClean="0"/>
              <a:t>Administrators will also have the ability to add a cause on behalf of a resident/fellow.</a:t>
            </a:r>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878550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Training Note</a:t>
            </a:r>
            <a:r>
              <a:rPr lang="en-US" dirty="0" smtClean="0"/>
              <a:t>: Customize this slide to include only the</a:t>
            </a:r>
            <a:r>
              <a:rPr lang="en-US" baseline="0" dirty="0" smtClean="0"/>
              <a:t> modules that your program uses.  Also, only cover the following slides for modules that your program uses.  </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611230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Schedules &gt; My Rotations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a:t>
            </a:r>
            <a:r>
              <a:rPr lang="en-US" sz="1200" kern="1200" baseline="0" dirty="0" smtClean="0">
                <a:solidFill>
                  <a:schemeClr val="tx1"/>
                </a:solidFill>
                <a:effectLst/>
                <a:latin typeface="+mn-lt"/>
                <a:ea typeface="+mn-ea"/>
                <a:cs typeface="+mn-cs"/>
              </a:rPr>
              <a:t> is hyperlinked in the resident/fellow block schedule.  Clicking on the hyperlinked curriculum (noted on the screen by the green “Curriculum” box), will allow the resident/fellow to view curriculum associated with the specific rotation (as pictured in the next slide).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33</a:t>
            </a:fld>
            <a:endParaRPr lang="en-US"/>
          </a:p>
        </p:txBody>
      </p:sp>
    </p:spTree>
    <p:extLst>
      <p:ext uri="{BB962C8B-B14F-4D97-AF65-F5344CB8AC3E}">
        <p14:creationId xmlns:p14="http://schemas.microsoft.com/office/powerpoint/2010/main" val="1310922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page is</a:t>
            </a:r>
            <a:r>
              <a:rPr lang="en-US" baseline="0" dirty="0" smtClean="0"/>
              <a:t> accessible by clicking on the hyperlinked curriculum via the block schedule (as pictured in the previous slide).</a:t>
            </a:r>
          </a:p>
          <a:p>
            <a:endParaRPr lang="en-US" baseline="0" dirty="0" smtClean="0"/>
          </a:p>
          <a:p>
            <a:r>
              <a:rPr lang="en-US" baseline="0" dirty="0" smtClean="0"/>
              <a:t>The resident/fellow can click on the hyperlinked document(s) in the “Curriculum” column to view the attached documents.  The resident/fellow must then click on the “Confirm” hyperlink to the right-hand side, to date and time stamp confirmation of reading the required document(s).</a:t>
            </a:r>
          </a:p>
          <a:p>
            <a:endParaRPr lang="en-US" baseline="0" dirty="0" smtClean="0"/>
          </a:p>
          <a:p>
            <a:r>
              <a:rPr lang="en-US" baseline="0" dirty="0" smtClean="0"/>
              <a:t>Note: Residents/fellows will only be able to confirm reading the documents x (determined by the program) number of days before the rotation begins, but at any point after the rotation starts.</a:t>
            </a:r>
          </a:p>
          <a:p>
            <a:pPr marL="171450" indent="-171450">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045521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demonstrates</a:t>
            </a:r>
            <a:r>
              <a:rPr lang="en-US" baseline="0" dirty="0" smtClean="0"/>
              <a:t> how a resident can access their conference calendar (Conferences &gt; Calendar).  </a:t>
            </a:r>
          </a:p>
          <a:p>
            <a:endParaRPr lang="en-US" baseline="0" dirty="0" smtClean="0"/>
          </a:p>
          <a:p>
            <a:r>
              <a:rPr lang="en-US" baseline="0" dirty="0" smtClean="0"/>
              <a:t>Click on the conference occurrence in the calendar to get more details on a specific conference.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664753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demonstrates how</a:t>
            </a:r>
            <a:r>
              <a:rPr lang="en-US" baseline="0" dirty="0" smtClean="0"/>
              <a:t> to access Conference Surveys via the Notifications tab on the Home page.  From here, you can either complete or skip the conference surveys.</a:t>
            </a:r>
          </a:p>
          <a:p>
            <a:endParaRPr lang="en-US" baseline="0" dirty="0" smtClean="0"/>
          </a:p>
          <a:p>
            <a:r>
              <a:rPr lang="en-US" baseline="0" dirty="0" smtClean="0"/>
              <a:t>Residents can also access conference surveys from the top menu ribbon by selecting Conferences &gt; My Surveys.  </a:t>
            </a:r>
          </a:p>
          <a:p>
            <a:endParaRPr lang="en-US" baseline="0" dirty="0" smtClean="0"/>
          </a:p>
          <a:p>
            <a:r>
              <a:rPr lang="en-US" baseline="0" dirty="0" smtClean="0"/>
              <a:t>(The method in which trainees access surveys is up to trainee/program preference.)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36</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575322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demonstrates</a:t>
            </a:r>
            <a:r>
              <a:rPr lang="en-US" baseline="0" dirty="0" smtClean="0"/>
              <a:t> how a resident can access their Conference Attendance Report (Conferences &gt; My Attendance).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Conference Attendance Report will display a list of all conferences for the program and whether the resident was marked present, tardy or excused.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37</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5539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of the My Conference Attendance Report.  The report will only display information for the resident/fellow logged in.  It lists each conference by conference</a:t>
            </a:r>
            <a:r>
              <a:rPr lang="en-US" baseline="0" dirty="0" smtClean="0"/>
              <a:t> category, topic, date, sub-content (if applicable), rotation, CH=Credit Hours (not required), OCH-Other Credit Hours (not required), and whether they were marked present, tardy or excused.  The bottom section of the report lists your overall conference attendance percentages by conference category.  If the percentage is highlighted in red, it means that you are nor meeting the attendance requirements determined by your program.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506613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Notification pod (Pictured above) is located on the resident/fellows Home page.  Note that if</a:t>
            </a:r>
            <a:r>
              <a:rPr lang="en-US" baseline="0" dirty="0" smtClean="0"/>
              <a:t> the Evaluation Notifications only appear when there are evaluations due for completion.  Clicking on the “x evaluations to complete” hyperlink will open a page where each evaluation can be completed.  Click each instance of an evaluation to complete.  There is a display panel to the right side of this screen (not pictured) that provides an overview of current evaluations either available for completion or in draft form.</a:t>
            </a:r>
          </a:p>
          <a:p>
            <a:endParaRPr lang="en-US" baseline="0" dirty="0" smtClean="0"/>
          </a:p>
          <a:p>
            <a:endParaRPr lang="en-US" baseline="0" dirty="0" smtClean="0"/>
          </a:p>
          <a:p>
            <a:r>
              <a:rPr lang="en-US" baseline="0" dirty="0" smtClean="0"/>
              <a:t>Residents/fellows can also access this area from the top menu ribbon by selecting Evaluations &gt; Complete an Evaluation.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275705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Evaluation.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3000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Aside from reimbursement, entering your time is important to help our program and institution track Work Hour rule violations. Tracking work hour violations is a requirement for our program accreditation and it is important to ensure both you and your patients’ safety. </a:t>
            </a:r>
            <a:r>
              <a:rPr lang="en-US" b="1" dirty="0" smtClean="0"/>
              <a:t>&lt;Discuss how your program tracks violations and what is done with the information.&gt;</a:t>
            </a:r>
            <a:r>
              <a:rPr lang="en-US" dirty="0" smtClean="0"/>
              <a:t> </a:t>
            </a:r>
          </a:p>
          <a:p>
            <a:endParaRPr lang="en-US" dirty="0" smtClean="0"/>
          </a:p>
          <a:p>
            <a:r>
              <a:rPr lang="en-US" dirty="0" smtClean="0"/>
              <a:t>In addition, when we see patterns or violations that occur frequently for a particular site or rotation, we can use these to discuss what is happening with the site and come up with ways to minimize the violations by shifting workloads or altering services.</a:t>
            </a:r>
          </a:p>
          <a:p>
            <a:endParaRPr lang="en-US" dirty="0" smtClean="0"/>
          </a:p>
          <a:p>
            <a:r>
              <a:rPr lang="en-US" dirty="0" smtClean="0"/>
              <a:t>Finally, the ability for you to see violations when you are entering your time should also allow you to better manage your schedule, making adjustments as  necessary to try and prevent violations. For example, if you end up working late one night and you know you will be violating a rule by not having enough time off, you should work with your supervisor and co-workers to arrange coming in late the next morning. </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783942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allows the resident</a:t>
            </a:r>
            <a:r>
              <a:rPr lang="en-US" baseline="0" dirty="0" smtClean="0"/>
              <a:t> to view all evaluations that they completed on other people, rotations, or the program and view evaluations that others have completed on them (excluding any anonymous evaluations).</a:t>
            </a:r>
          </a:p>
          <a:p>
            <a:endParaRPr lang="en-US" baseline="0" dirty="0" smtClean="0"/>
          </a:p>
          <a:p>
            <a:r>
              <a:rPr lang="en-US" baseline="0" dirty="0" smtClean="0"/>
              <a:t>Evaluations &gt; Completed Evaluations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801614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Evaluations &gt;Reports</a:t>
            </a:r>
          </a:p>
          <a:p>
            <a:endParaRPr lang="en-US" dirty="0" smtClean="0"/>
          </a:p>
          <a:p>
            <a:r>
              <a:rPr lang="en-US" dirty="0" smtClean="0"/>
              <a:t>The Overall Report shows the results from every question on every evaluation form that was used to evaluate the resident/fellow. Comments are displayed by default.</a:t>
            </a:r>
          </a:p>
          <a:p>
            <a:endParaRPr lang="en-US" dirty="0" smtClean="0"/>
          </a:p>
          <a:p>
            <a:r>
              <a:rPr lang="en-US" sz="1200" kern="1200" dirty="0" smtClean="0">
                <a:solidFill>
                  <a:schemeClr val="tx1"/>
                </a:solidFill>
                <a:effectLst/>
                <a:latin typeface="+mn-lt"/>
                <a:ea typeface="+mn-ea"/>
                <a:cs typeface="+mn-cs"/>
              </a:rPr>
              <a:t>This report displays the following information:</a:t>
            </a:r>
          </a:p>
          <a:p>
            <a:pPr marL="171450" indent="-171450">
              <a:buFont typeface="Arial" panose="020B0604020202020204" pitchFamily="34" charset="0"/>
              <a:buChar char="•"/>
            </a:pPr>
            <a:r>
              <a:rPr lang="en-US" dirty="0" smtClean="0">
                <a:effectLst/>
              </a:rPr>
              <a:t>Name of the evaluation form</a:t>
            </a:r>
          </a:p>
          <a:p>
            <a:pPr marL="171450" indent="-171450">
              <a:buFont typeface="Arial" panose="020B0604020202020204" pitchFamily="34" charset="0"/>
              <a:buChar char="•"/>
            </a:pPr>
            <a:r>
              <a:rPr lang="en-US" dirty="0" smtClean="0"/>
              <a:t>Question text</a:t>
            </a:r>
          </a:p>
          <a:p>
            <a:pPr marL="171450" indent="-171450">
              <a:buFont typeface="Arial" panose="020B0604020202020204" pitchFamily="34" charset="0"/>
              <a:buChar char="•"/>
            </a:pPr>
            <a:r>
              <a:rPr lang="en-US" dirty="0" smtClean="0"/>
              <a:t>Grade scale used</a:t>
            </a:r>
          </a:p>
          <a:p>
            <a:pPr marL="171450" indent="-171450">
              <a:buFont typeface="Arial" panose="020B0604020202020204" pitchFamily="34" charset="0"/>
              <a:buChar char="•"/>
            </a:pPr>
            <a:r>
              <a:rPr lang="en-US" dirty="0" smtClean="0"/>
              <a:t>Their average on that question</a:t>
            </a:r>
          </a:p>
          <a:p>
            <a:pPr marL="171450" indent="-171450">
              <a:buFont typeface="Arial" panose="020B0604020202020204" pitchFamily="34" charset="0"/>
              <a:buChar char="•"/>
            </a:pPr>
            <a:r>
              <a:rPr lang="en-US" dirty="0" smtClean="0"/>
              <a:t>The Minimum and Maximum scores received, along with the Standard Deviation</a:t>
            </a:r>
          </a:p>
          <a:p>
            <a:pPr marL="171450" indent="-171450">
              <a:buFont typeface="Arial" panose="020B0604020202020204" pitchFamily="34" charset="0"/>
              <a:buChar char="•"/>
            </a:pPr>
            <a:r>
              <a:rPr lang="en-US" dirty="0" smtClean="0">
                <a:effectLst/>
              </a:rPr>
              <a:t>Check </a:t>
            </a:r>
            <a:r>
              <a:rPr lang="en-US" b="1" dirty="0" smtClean="0">
                <a:effectLst/>
              </a:rPr>
              <a:t>Scoring Details</a:t>
            </a:r>
            <a:r>
              <a:rPr lang="en-US" dirty="0" smtClean="0">
                <a:effectLst/>
              </a:rPr>
              <a:t> to view a graphic representation of the results</a:t>
            </a:r>
          </a:p>
          <a:p>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r>
              <a:rPr lang="en-US" baseline="0" dirty="0" smtClean="0"/>
              <a:t> </a:t>
            </a:r>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42</a:t>
            </a:fld>
            <a:endParaRPr lang="en-US"/>
          </a:p>
        </p:txBody>
      </p:sp>
    </p:spTree>
    <p:extLst>
      <p:ext uri="{BB962C8B-B14F-4D97-AF65-F5344CB8AC3E}">
        <p14:creationId xmlns:p14="http://schemas.microsoft.com/office/powerpoint/2010/main" val="681194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Tags report displays the results from Custom Tags placed on General questions.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862526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four reports that can be generated to show evaluators' comments about you:</a:t>
            </a:r>
          </a:p>
          <a:p>
            <a:r>
              <a:rPr lang="en-US" dirty="0" smtClean="0"/>
              <a:t>Comments by Evaluator</a:t>
            </a:r>
          </a:p>
          <a:p>
            <a:r>
              <a:rPr lang="en-US" sz="1200" kern="1200" dirty="0" smtClean="0">
                <a:solidFill>
                  <a:schemeClr val="tx1"/>
                </a:solidFill>
                <a:effectLst/>
                <a:latin typeface="+mn-lt"/>
                <a:ea typeface="+mn-ea"/>
                <a:cs typeface="+mn-cs"/>
              </a:rPr>
              <a:t>Comments by Rotation</a:t>
            </a:r>
          </a:p>
          <a:p>
            <a:r>
              <a:rPr lang="en-US" sz="1200" kern="1200" dirty="0" smtClean="0">
                <a:solidFill>
                  <a:schemeClr val="tx1"/>
                </a:solidFill>
                <a:effectLst/>
                <a:latin typeface="+mn-lt"/>
                <a:ea typeface="+mn-ea"/>
                <a:cs typeface="+mn-cs"/>
              </a:rPr>
              <a:t>Comments by Tag</a:t>
            </a:r>
          </a:p>
          <a:p>
            <a:r>
              <a:rPr lang="en-US" sz="1200" kern="1200" dirty="0" smtClean="0">
                <a:solidFill>
                  <a:schemeClr val="tx1"/>
                </a:solidFill>
                <a:effectLst/>
                <a:latin typeface="+mn-lt"/>
                <a:ea typeface="+mn-ea"/>
                <a:cs typeface="+mn-cs"/>
              </a:rPr>
              <a:t>Comments by Form</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44</a:t>
            </a:fld>
            <a:endParaRPr lang="en-US"/>
          </a:p>
        </p:txBody>
      </p:sp>
    </p:spTree>
    <p:extLst>
      <p:ext uri="{BB962C8B-B14F-4D97-AF65-F5344CB8AC3E}">
        <p14:creationId xmlns:p14="http://schemas.microsoft.com/office/powerpoint/2010/main" val="95163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45</a:t>
            </a:fld>
            <a:endParaRPr lang="en-US"/>
          </a:p>
        </p:txBody>
      </p:sp>
    </p:spTree>
    <p:extLst>
      <p:ext uri="{BB962C8B-B14F-4D97-AF65-F5344CB8AC3E}">
        <p14:creationId xmlns:p14="http://schemas.microsoft.com/office/powerpoint/2010/main" val="773430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Portfolio &gt; Reviews</a:t>
            </a:r>
          </a:p>
          <a:p>
            <a:endParaRPr lang="en-US" baseline="0" dirty="0" smtClean="0"/>
          </a:p>
          <a:p>
            <a:r>
              <a:rPr lang="en-US" dirty="0" smtClean="0"/>
              <a:t>Allows the</a:t>
            </a:r>
            <a:r>
              <a:rPr lang="en-US" baseline="0" dirty="0" smtClean="0"/>
              <a:t> resident to view all Portfolio reviews that have been completed on them.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46</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845948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Portfolio review</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47</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067006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Designated</a:t>
            </a:r>
            <a:r>
              <a:rPr lang="en-US" baseline="0" dirty="0" smtClean="0"/>
              <a:t> area for the resident to enter comments on the Portfolio review and also sign the review.</a:t>
            </a:r>
          </a:p>
          <a:p>
            <a:endParaRPr lang="en-US" baseline="0" dirty="0" smtClean="0"/>
          </a:p>
          <a:p>
            <a:r>
              <a:rPr lang="en-US" baseline="0" dirty="0" smtClean="0"/>
              <a:t>NOTE: The option to allow subject signatures on the review form must be configured in your program specific review form template(s).  To configure this setting, select Portfolio &gt; Form Templates (Under Review Header) &gt; Click Edit (Or New if creating a new Form) &gt; Under the Signatures &amp; Comments section, check the box for “Allow comments from Subject” (and any other status types that may apply).  Keep in mind that this only adds the comment option going forward, it does not retroactively allow for comments on completed reviews.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972823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 &gt; Scholarly Activity &gt; New&gt;</a:t>
            </a:r>
            <a:r>
              <a:rPr lang="en-US" baseline="0" dirty="0" smtClean="0"/>
              <a:t> Select a scholarly activity from the dro</a:t>
            </a:r>
            <a:r>
              <a:rPr lang="en-US" dirty="0" smtClean="0"/>
              <a:t>p-down menu</a:t>
            </a:r>
            <a:r>
              <a:rPr lang="en-US" baseline="0" dirty="0" smtClean="0"/>
              <a:t> &gt; Log the selected activity</a:t>
            </a:r>
            <a:endParaRPr lang="en-US" dirty="0" smtClean="0"/>
          </a:p>
          <a:p>
            <a:endParaRPr lang="en-US" dirty="0" smtClean="0"/>
          </a:p>
          <a:p>
            <a:r>
              <a:rPr lang="en-US" dirty="0" smtClean="0"/>
              <a:t>This</a:t>
            </a:r>
            <a:r>
              <a:rPr lang="en-US" baseline="0" dirty="0" smtClean="0"/>
              <a:t> slide demonstrated how the residents access the scholarly activity portion of the Portfolio module to log new activities.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607208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Demonstration of logging</a:t>
            </a:r>
            <a:r>
              <a:rPr lang="en-US" baseline="0" dirty="0" smtClean="0"/>
              <a:t> a scholarly activity.  Enter the activity details (those noted with an orange asterisk are required), then select the core competencies to which the log applies, choose the contributors and add pertinent files.  </a:t>
            </a:r>
          </a:p>
          <a:p>
            <a:endParaRPr lang="en-US" baseline="0" dirty="0" smtClean="0"/>
          </a:p>
          <a:p>
            <a:r>
              <a:rPr lang="en-US" baseline="0" dirty="0" smtClean="0"/>
              <a:t>Portfolio &gt; Forms (under the Scholarly Activities header) &gt;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20980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ACGME – the council that oversees most accredited graduate medical education programs in the US – sets rules for accreditation of programs.  With recent changes to the rules, we frequently monitor your duty hours so that our program can make changes, if needed, to ensure these standards are met.</a:t>
            </a:r>
          </a:p>
          <a:p>
            <a:endParaRPr lang="en-US" baseline="0" dirty="0" smtClean="0"/>
          </a:p>
          <a:p>
            <a:r>
              <a:rPr lang="en-US" b="1" baseline="0" dirty="0" smtClean="0">
                <a:solidFill>
                  <a:srgbClr val="FF0000"/>
                </a:solidFill>
                <a:effectLst/>
              </a:rPr>
              <a:t>NOTE: </a:t>
            </a:r>
            <a:r>
              <a:rPr lang="en-US" baseline="0" dirty="0" smtClean="0">
                <a:solidFill>
                  <a:srgbClr val="FF0000"/>
                </a:solidFill>
              </a:rPr>
              <a:t>If your program’s accrediting body is not the ACGME, update this slide with the correct information.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6AEE66F6-BD3E-44BD-A6DD-39B6B335C1A3}" type="slidenum">
              <a:rPr lang="en-US" smtClean="0"/>
              <a:pPr/>
              <a:t>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792021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Residents can complete</a:t>
            </a:r>
            <a:r>
              <a:rPr lang="en-US" baseline="0" dirty="0" smtClean="0"/>
              <a:t> Journal entries via the Portfolio module. </a:t>
            </a:r>
            <a:r>
              <a:rPr lang="en-US" dirty="0" smtClean="0"/>
              <a:t>Journals are collections of individual journal entries created by users in the Portfolio module. Anyone who has access to the Portfolio module can create journal entries independently. These journal entries can be kept private so that only the author may access them. Or they can be made public, which means that the Program Director, Associate Program Director, Advisor and Program Administrator can see the entry. Anyone who has access to the entry can comment on it.  Alternately, administrators can create journaling assignments for trainees in their program. </a:t>
            </a:r>
          </a:p>
          <a:p>
            <a:endParaRPr lang="en-US" baseline="0" dirty="0" smtClean="0"/>
          </a:p>
          <a:p>
            <a:r>
              <a:rPr lang="en-US" baseline="0" dirty="0" smtClean="0"/>
              <a:t>Portfolio &gt; Journal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252407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Demonstration</a:t>
            </a:r>
            <a:r>
              <a:rPr lang="en-US" baseline="0" dirty="0" smtClean="0"/>
              <a:t> of how to complete a Journal entry.  </a:t>
            </a:r>
          </a:p>
          <a:p>
            <a:endParaRPr lang="en-US" baseline="0" dirty="0" smtClean="0"/>
          </a:p>
          <a:p>
            <a:r>
              <a:rPr lang="en-US" dirty="0" smtClean="0"/>
              <a:t>Select “Add New Journal</a:t>
            </a:r>
            <a:r>
              <a:rPr lang="en-US" baseline="0" dirty="0" smtClean="0"/>
              <a:t> Entry” (displayed on previous slide). Then, can click over “My Journal Entry” to begin typing a header.  You may click over “Start writing here…” to begin typing the journal entry.  You can select whether the entry should be public or private.  Under Core Competencies, clicking on the hyperlink (Practice-Based Learning and Improvement) will open a checklist where you can select which core competency this journal entry is related to.  Then either select Save Draft, Publish or Cancel.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146758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 &gt; Journal &gt;</a:t>
            </a:r>
            <a:r>
              <a:rPr lang="en-US" baseline="0" dirty="0" smtClean="0"/>
              <a:t> Show Assignments</a:t>
            </a:r>
            <a:endParaRPr lang="en-US" dirty="0" smtClean="0"/>
          </a:p>
          <a:p>
            <a:endParaRPr lang="en-US" dirty="0" smtClean="0"/>
          </a:p>
          <a:p>
            <a:r>
              <a:rPr lang="en-US" dirty="0" smtClean="0"/>
              <a:t>This</a:t>
            </a:r>
            <a:r>
              <a:rPr lang="en-US" baseline="0" dirty="0" smtClean="0"/>
              <a:t> slide demonstrates a</a:t>
            </a:r>
            <a:r>
              <a:rPr lang="en-US" dirty="0" smtClean="0"/>
              <a:t>ccess to the Journal</a:t>
            </a:r>
            <a:r>
              <a:rPr lang="en-US" baseline="0" dirty="0" smtClean="0"/>
              <a:t> assignments.  Clicking the “Show Assignments” link opens a window where you can complete the assignment.  The next slides demonstrates completing a Journal assignment.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82190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the assigned journal entry is complete, be sure to click the “Publish” button.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54</a:t>
            </a:fld>
            <a:endParaRPr lang="en-US"/>
          </a:p>
        </p:txBody>
      </p:sp>
    </p:spTree>
    <p:extLst>
      <p:ext uri="{BB962C8B-B14F-4D97-AF65-F5344CB8AC3E}">
        <p14:creationId xmlns:p14="http://schemas.microsoft.com/office/powerpoint/2010/main" val="3372321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Logger</a:t>
            </a:r>
            <a:r>
              <a:rPr lang="en-US" baseline="0" dirty="0" smtClean="0"/>
              <a:t> &gt; Procedures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procedure logger form is configured by a program administrator for residents/fellows</a:t>
            </a:r>
            <a:r>
              <a:rPr lang="en-US" baseline="0" dirty="0" smtClean="0"/>
              <a:t> to complete</a:t>
            </a:r>
            <a:r>
              <a:rPr lang="en-US" dirty="0" smtClean="0"/>
              <a:t>.</a:t>
            </a:r>
            <a:r>
              <a:rPr lang="en-US" baseline="0" dirty="0" smtClean="0"/>
              <a:t>  </a:t>
            </a:r>
            <a:r>
              <a:rPr lang="en-US" b="0" dirty="0" smtClean="0"/>
              <a:t>Note: Clicking the “Add Procedure” link allows you to</a:t>
            </a:r>
            <a:r>
              <a:rPr lang="en-US" b="0" baseline="0" dirty="0" smtClean="0"/>
              <a:t> add another procedure to the same patient.  </a:t>
            </a:r>
            <a:r>
              <a:rPr lang="en-US" b="0" dirty="0" smtClean="0"/>
              <a:t>Be</a:t>
            </a:r>
            <a:r>
              <a:rPr lang="en-US" b="0" baseline="0" dirty="0" smtClean="0"/>
              <a:t> sure to click the “Save” button at the bottom of the screen once the entry is complete.</a:t>
            </a:r>
            <a:endParaRPr lang="en-US" b="0" dirty="0" smtClean="0"/>
          </a:p>
          <a:p>
            <a:endParaRPr lang="en-US" dirty="0" smtClean="0"/>
          </a:p>
          <a:p>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55</a:t>
            </a:fld>
            <a:endParaRPr lang="en-US"/>
          </a:p>
        </p:txBody>
      </p:sp>
    </p:spTree>
    <p:extLst>
      <p:ext uri="{BB962C8B-B14F-4D97-AF65-F5344CB8AC3E}">
        <p14:creationId xmlns:p14="http://schemas.microsoft.com/office/powerpoint/2010/main" val="24118539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Logger &gt; Procedures and choose the View tab / Alternately, the log listing can be accessed by selecting </a:t>
            </a:r>
            <a:r>
              <a:rPr lang="en-US" dirty="0" smtClean="0"/>
              <a:t>Logger &gt;</a:t>
            </a:r>
            <a:r>
              <a:rPr lang="en-US" baseline="0" dirty="0" smtClean="0"/>
              <a:t> Procedures &gt; View Log Listing</a:t>
            </a:r>
          </a:p>
          <a:p>
            <a:endParaRPr lang="en-US" dirty="0" smtClean="0"/>
          </a:p>
          <a:p>
            <a:r>
              <a:rPr lang="en-US" dirty="0" smtClean="0"/>
              <a:t>Note that the date range can be edited as pictured on the slide.  The list displays all procedures</a:t>
            </a:r>
            <a:r>
              <a:rPr lang="en-US" baseline="0" dirty="0" smtClean="0"/>
              <a:t> logged by the resident/fellow be date, Procedure type, supervisor, passed/not passed, confirmation status &amp; confirmation date.  </a:t>
            </a:r>
          </a:p>
          <a:p>
            <a:endParaRPr lang="en-US" baseline="0" dirty="0" smtClean="0"/>
          </a:p>
          <a:p>
            <a:r>
              <a:rPr lang="en-US" baseline="0" dirty="0" smtClean="0"/>
              <a:t>Once a procedure has been confirmed by the supervisor, it can no longer be edited or deleted by the resident/fellow.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56</a:t>
            </a:fld>
            <a:endParaRPr lang="en-US"/>
          </a:p>
        </p:txBody>
      </p:sp>
    </p:spTree>
    <p:extLst>
      <p:ext uri="{BB962C8B-B14F-4D97-AF65-F5344CB8AC3E}">
        <p14:creationId xmlns:p14="http://schemas.microsoft.com/office/powerpoint/2010/main" val="19272036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 &gt; My Milestones</a:t>
            </a:r>
          </a:p>
          <a:p>
            <a:endParaRPr lang="en-US" dirty="0" smtClean="0"/>
          </a:p>
          <a:p>
            <a:r>
              <a:rPr lang="en-US" dirty="0" smtClean="0"/>
              <a:t>The</a:t>
            </a:r>
            <a:r>
              <a:rPr lang="en-US" baseline="0" dirty="0" smtClean="0"/>
              <a:t> Milestones feature is variable by program.  Be sure to modify the information you share to fit how your program manages the milestones:</a:t>
            </a:r>
          </a:p>
          <a:p>
            <a:pPr marL="171450" indent="-171450">
              <a:buFont typeface="Arial" panose="020B0604020202020204" pitchFamily="34" charset="0"/>
              <a:buChar char="•"/>
            </a:pPr>
            <a:r>
              <a:rPr lang="en-US" baseline="0" dirty="0" smtClean="0"/>
              <a:t>How often are the reviews performed?</a:t>
            </a:r>
          </a:p>
          <a:p>
            <a:pPr marL="171450" indent="-171450">
              <a:buFont typeface="Arial" panose="020B0604020202020204" pitchFamily="34" charset="0"/>
              <a:buChar char="•"/>
            </a:pPr>
            <a:r>
              <a:rPr lang="en-US" baseline="0" dirty="0" smtClean="0"/>
              <a:t>How are the results shared?</a:t>
            </a:r>
          </a:p>
          <a:p>
            <a:pPr marL="171450" indent="-171450">
              <a:buFont typeface="Arial" panose="020B0604020202020204" pitchFamily="34" charset="0"/>
              <a:buChar char="•"/>
            </a:pPr>
            <a:r>
              <a:rPr lang="en-US" baseline="0" dirty="0" smtClean="0"/>
              <a:t>Who will they talk to about their results?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sz="1200" b="0" i="0" kern="1200" dirty="0" smtClean="0">
                <a:solidFill>
                  <a:schemeClr val="tx1"/>
                </a:solidFill>
                <a:effectLst/>
                <a:latin typeface="+mn-lt"/>
                <a:ea typeface="+mn-ea"/>
                <a:cs typeface="+mn-cs"/>
              </a:rPr>
              <a:t>The Resident Review Report is a spider graph that displays the Milestone Review scores given to the resident for each review period with the detail below providing information on the current period. Each spoke of the spider graph represents a sub-competency, such as Patient Care 1 (PC1) and the concentric circles represents the scores from 0 to 5.</a:t>
            </a:r>
          </a:p>
          <a:p>
            <a:pPr marL="0" indent="0">
              <a:buFont typeface="Arial" panose="020B0604020202020204" pitchFamily="34" charse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57</a:t>
            </a:fld>
            <a:endParaRPr lang="en-US"/>
          </a:p>
        </p:txBody>
      </p:sp>
    </p:spTree>
    <p:extLst>
      <p:ext uri="{BB962C8B-B14F-4D97-AF65-F5344CB8AC3E}">
        <p14:creationId xmlns:p14="http://schemas.microsoft.com/office/powerpoint/2010/main" val="3288727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are your next steps?</a:t>
            </a:r>
          </a:p>
          <a:p>
            <a:endParaRPr lang="en-US" dirty="0" smtClean="0"/>
          </a:p>
          <a:p>
            <a:r>
              <a:rPr lang="en-US" dirty="0" smtClean="0"/>
              <a:t>First, begin using RMS immediately (Program Coordinator will conduct periodic audits to ensure information is accurate and current).</a:t>
            </a:r>
          </a:p>
          <a:p>
            <a:endParaRPr lang="en-US" dirty="0" smtClean="0"/>
          </a:p>
          <a:p>
            <a:r>
              <a:rPr lang="en-US" dirty="0" smtClean="0"/>
              <a:t>Next, go into RMS regularly to approve/update your schedule. </a:t>
            </a:r>
          </a:p>
          <a:p>
            <a:endParaRPr lang="en-US" dirty="0" smtClean="0"/>
          </a:p>
          <a:p>
            <a:r>
              <a:rPr lang="en-US" dirty="0" smtClean="0"/>
              <a:t>If you are unable to find an assignment definition that fits what you are doing, contact your Program Coordinator for help or so that they can add a new assignment for you to use.</a:t>
            </a:r>
          </a:p>
          <a:p>
            <a:endParaRPr lang="en-US" dirty="0" smtClean="0"/>
          </a:p>
          <a:p>
            <a:r>
              <a:rPr lang="en-US" dirty="0" smtClean="0"/>
              <a:t>Finally, remember</a:t>
            </a:r>
            <a:r>
              <a:rPr lang="en-US" baseline="0" dirty="0" smtClean="0"/>
              <a:t> that a lot of people depend on and will be viewing your work hours so it is essential that you enter them accurately and on time.</a:t>
            </a:r>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198120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59</a:t>
            </a:fld>
            <a:endParaRPr lang="en-US"/>
          </a:p>
        </p:txBody>
      </p:sp>
    </p:spTree>
    <p:extLst>
      <p:ext uri="{BB962C8B-B14F-4D97-AF65-F5344CB8AC3E}">
        <p14:creationId xmlns:p14="http://schemas.microsoft.com/office/powerpoint/2010/main" val="92358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a:t>
            </a:r>
            <a:r>
              <a:rPr lang="en-US" b="1" baseline="0" dirty="0" smtClean="0"/>
              <a:t> These are the standard rules outlined by ACGME. If your program follows slightly different rules, you will have to modify these slides so they are accurate for your program!</a:t>
            </a:r>
          </a:p>
          <a:p>
            <a:endParaRPr lang="en-US" b="1" baseline="0" dirty="0" smtClean="0"/>
          </a:p>
          <a:p>
            <a:r>
              <a:rPr lang="en-US" b="0" baseline="0" dirty="0" smtClean="0"/>
              <a:t>Here are the work hour rules (read off slide.)</a:t>
            </a:r>
            <a:endParaRPr lang="en-US" b="0"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6</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02944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7</a:t>
            </a:fld>
            <a:endParaRPr lang="en-US"/>
          </a:p>
        </p:txBody>
      </p:sp>
    </p:spTree>
    <p:extLst>
      <p:ext uri="{BB962C8B-B14F-4D97-AF65-F5344CB8AC3E}">
        <p14:creationId xmlns:p14="http://schemas.microsoft.com/office/powerpoint/2010/main" val="147922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8</a:t>
            </a:fld>
            <a:endParaRPr lang="en-US"/>
          </a:p>
        </p:txBody>
      </p:sp>
    </p:spTree>
    <p:extLst>
      <p:ext uri="{BB962C8B-B14F-4D97-AF65-F5344CB8AC3E}">
        <p14:creationId xmlns:p14="http://schemas.microsoft.com/office/powerpoint/2010/main" val="215055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you know why it’s important to track your hours, it’s time to learn more about how to log them. Our program uses a system called RMS to track work hours for violation</a:t>
            </a:r>
            <a:r>
              <a:rPr lang="en-US" baseline="0" dirty="0" smtClean="0"/>
              <a:t> </a:t>
            </a:r>
            <a:r>
              <a:rPr lang="en-US" dirty="0" smtClean="0"/>
              <a:t>purposes.</a:t>
            </a:r>
          </a:p>
          <a:p>
            <a:endParaRPr lang="en-US" dirty="0" smtClean="0"/>
          </a:p>
          <a:p>
            <a:r>
              <a:rPr lang="en-US" dirty="0" smtClean="0"/>
              <a:t>You’re probably wondering what RMS is and what you need to do with it. RMS stands for Residency Management Suite and it’s an online product developed by a company called New Innovations</a:t>
            </a:r>
            <a:r>
              <a:rPr lang="en-US" baseline="0" dirty="0" smtClean="0"/>
              <a:t> (that’s located in Ohio.)</a:t>
            </a:r>
            <a:r>
              <a:rPr lang="en-US" dirty="0" smtClean="0"/>
              <a:t> Once you log into the system, there are many activities that can be done, including logging time. By logging your hours on the RMS website, this data is available to support the ACGME-related training requirements.</a:t>
            </a:r>
          </a:p>
          <a:p>
            <a:endParaRPr lang="en-US" dirty="0" smtClean="0"/>
          </a:p>
          <a:p>
            <a:r>
              <a:rPr lang="en-US" dirty="0" smtClean="0"/>
              <a:t>The same program is used by all residents and fellows in the Twin Cities to allow for consistent work hour reporting and tracking across the hospitals and programs involved.  However, each program uses the system slightly differently so if you came from another program using RMS (or have friends in another program currently,) you may be doing slightly different things in the system. </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96612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1677FEB-18B8-47DD-833E-E186561F010F}" type="datetimeFigureOut">
              <a:rPr lang="en-US" smtClean="0"/>
              <a:pPr/>
              <a:t>5/8/2019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33E5E6-44D5-4A80-BD1B-6C2CF5E1ED5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677FEB-18B8-47DD-833E-E186561F010F}"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3E5E6-44D5-4A80-BD1B-6C2CF5E1ED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1677FEB-18B8-47DD-833E-E186561F010F}" type="datetimeFigureOut">
              <a:rPr lang="en-US" smtClean="0"/>
              <a:pPr/>
              <a:t>5/8/2019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833E5E6-44D5-4A80-BD1B-6C2CF5E1ED5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1677FEB-18B8-47DD-833E-E186561F010F}"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33E5E6-44D5-4A80-BD1B-6C2CF5E1ED5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1677FEB-18B8-47DD-833E-E186561F010F}" type="datetimeFigureOut">
              <a:rPr lang="en-US" smtClean="0"/>
              <a:pPr/>
              <a:t>5/8/2019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833E5E6-44D5-4A80-BD1B-6C2CF5E1ED5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01677FEB-18B8-47DD-833E-E186561F010F}" type="datetimeFigureOut">
              <a:rPr lang="en-US" smtClean="0"/>
              <a:pPr/>
              <a:t>5/8/2019</a:t>
            </a:fld>
            <a:endParaRPr lang="en-US"/>
          </a:p>
        </p:txBody>
      </p:sp>
      <p:sp>
        <p:nvSpPr>
          <p:cNvPr id="10" name="Slide Number Placeholder 9"/>
          <p:cNvSpPr>
            <a:spLocks noGrp="1"/>
          </p:cNvSpPr>
          <p:nvPr>
            <p:ph type="sldNum" sz="quarter" idx="16"/>
          </p:nvPr>
        </p:nvSpPr>
        <p:spPr/>
        <p:txBody>
          <a:bodyPr rtlCol="0"/>
          <a:lstStyle/>
          <a:p>
            <a:fld id="{2833E5E6-44D5-4A80-BD1B-6C2CF5E1ED5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1677FEB-18B8-47DD-833E-E186561F010F}" type="datetimeFigureOut">
              <a:rPr lang="en-US" smtClean="0"/>
              <a:pPr/>
              <a:t>5/8/2019</a:t>
            </a:fld>
            <a:endParaRPr lang="en-US"/>
          </a:p>
        </p:txBody>
      </p:sp>
      <p:sp>
        <p:nvSpPr>
          <p:cNvPr id="12" name="Slide Number Placeholder 11"/>
          <p:cNvSpPr>
            <a:spLocks noGrp="1"/>
          </p:cNvSpPr>
          <p:nvPr>
            <p:ph type="sldNum" sz="quarter" idx="16"/>
          </p:nvPr>
        </p:nvSpPr>
        <p:spPr/>
        <p:txBody>
          <a:bodyPr rtlCol="0"/>
          <a:lstStyle/>
          <a:p>
            <a:fld id="{2833E5E6-44D5-4A80-BD1B-6C2CF5E1ED5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1677FEB-18B8-47DD-833E-E186561F010F}" type="datetimeFigureOut">
              <a:rPr lang="en-US" smtClean="0"/>
              <a:pPr/>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33E5E6-44D5-4A80-BD1B-6C2CF5E1ED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77FEB-18B8-47DD-833E-E186561F010F}" type="datetimeFigureOut">
              <a:rPr lang="en-US" smtClean="0"/>
              <a:pPr/>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33E5E6-44D5-4A80-BD1B-6C2CF5E1ED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1677FEB-18B8-47DD-833E-E186561F010F}" type="datetimeFigureOut">
              <a:rPr lang="en-US" smtClean="0"/>
              <a:pPr/>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33E5E6-44D5-4A80-BD1B-6C2CF5E1ED50}"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01677FEB-18B8-47DD-833E-E186561F010F}" type="datetimeFigureOut">
              <a:rPr lang="en-US" smtClean="0"/>
              <a:pPr/>
              <a:t>5/8/2019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33E5E6-44D5-4A80-BD1B-6C2CF5E1ED50}"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1677FEB-18B8-47DD-833E-E186561F010F}" type="datetimeFigureOut">
              <a:rPr lang="en-US" smtClean="0"/>
              <a:pPr/>
              <a:t>5/8/2019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833E5E6-44D5-4A80-BD1B-6C2CF5E1ED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RMS Resident Training </a:t>
            </a:r>
            <a:r>
              <a:rPr lang="en-US" smtClean="0"/>
              <a:t>- </a:t>
            </a:r>
            <a:r>
              <a:rPr lang="en-US" smtClean="0"/>
              <a:t>2019</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do I track my hours?</a:t>
            </a:r>
            <a:endParaRPr lang="en-US" dirty="0"/>
          </a:p>
        </p:txBody>
      </p:sp>
      <p:sp>
        <p:nvSpPr>
          <p:cNvPr id="5" name="Content Placeholder 4"/>
          <p:cNvSpPr>
            <a:spLocks noGrp="1"/>
          </p:cNvSpPr>
          <p:nvPr>
            <p:ph sz="quarter" idx="1"/>
          </p:nvPr>
        </p:nvSpPr>
        <p:spPr/>
        <p:txBody>
          <a:bodyPr>
            <a:normAutofit fontScale="92500" lnSpcReduction="20000"/>
          </a:bodyPr>
          <a:lstStyle/>
          <a:p>
            <a:pPr marL="514350" indent="-514350"/>
            <a:r>
              <a:rPr lang="en-US" dirty="0" smtClean="0"/>
              <a:t>Programs use a system called </a:t>
            </a:r>
            <a:r>
              <a:rPr lang="en-US" b="1" dirty="0" smtClean="0"/>
              <a:t>RMS </a:t>
            </a:r>
            <a:r>
              <a:rPr lang="en-US" dirty="0" smtClean="0"/>
              <a:t>to track work hours</a:t>
            </a:r>
          </a:p>
          <a:p>
            <a:pPr marL="514350" indent="-514350"/>
            <a:endParaRPr lang="en-US" dirty="0" smtClean="0"/>
          </a:p>
          <a:p>
            <a:pPr marL="514350" indent="-514350"/>
            <a:r>
              <a:rPr lang="en-US" dirty="0" smtClean="0"/>
              <a:t>RMS stands for “</a:t>
            </a:r>
            <a:r>
              <a:rPr lang="en-US" b="1" u="sng" dirty="0" smtClean="0"/>
              <a:t>R</a:t>
            </a:r>
            <a:r>
              <a:rPr lang="en-US" dirty="0" smtClean="0"/>
              <a:t>esidency </a:t>
            </a:r>
            <a:r>
              <a:rPr lang="en-US" b="1" u="sng" dirty="0" smtClean="0"/>
              <a:t>M</a:t>
            </a:r>
            <a:r>
              <a:rPr lang="en-US" dirty="0" smtClean="0"/>
              <a:t>anagement </a:t>
            </a:r>
            <a:r>
              <a:rPr lang="en-US" b="1" u="sng" dirty="0" smtClean="0"/>
              <a:t>S</a:t>
            </a:r>
            <a:r>
              <a:rPr lang="en-US" dirty="0" smtClean="0"/>
              <a:t>uite”</a:t>
            </a:r>
          </a:p>
          <a:p>
            <a:pPr marL="514350" indent="-514350"/>
            <a:endParaRPr lang="en-US" dirty="0" smtClean="0"/>
          </a:p>
          <a:p>
            <a:pPr marL="514350" indent="-514350"/>
            <a:r>
              <a:rPr lang="en-US" dirty="0" smtClean="0"/>
              <a:t>The RMS software was created by a company </a:t>
            </a:r>
          </a:p>
          <a:p>
            <a:pPr marL="514350" indent="3175">
              <a:buNone/>
            </a:pPr>
            <a:r>
              <a:rPr lang="en-US" dirty="0" smtClean="0"/>
              <a:t>located in Ohio called New Innovations</a:t>
            </a:r>
          </a:p>
          <a:p>
            <a:pPr marL="514350" indent="-514350"/>
            <a:endParaRPr lang="en-US" dirty="0" smtClean="0"/>
          </a:p>
          <a:p>
            <a:pPr marL="514350" indent="-514350"/>
            <a:r>
              <a:rPr lang="en-US" dirty="0" smtClean="0"/>
              <a:t>RMS is used by all accredited residency and fellowship programs in the Twin Cities area (including programs at Hennepin Healthcare, Regions, Allina, TRIA, and the U of M)</a:t>
            </a:r>
            <a:endParaRPr lang="en-US" dirty="0"/>
          </a:p>
        </p:txBody>
      </p:sp>
      <p:pic>
        <p:nvPicPr>
          <p:cNvPr id="6" name="Picture 4"/>
          <p:cNvPicPr>
            <a:picLocks noChangeAspect="1" noChangeArrowheads="1"/>
          </p:cNvPicPr>
          <p:nvPr/>
        </p:nvPicPr>
        <p:blipFill>
          <a:blip r:embed="rId3" cstate="print"/>
          <a:srcRect l="7205" t="11575" r="86687" b="78368"/>
          <a:stretch>
            <a:fillRect/>
          </a:stretch>
        </p:blipFill>
        <p:spPr bwMode="auto">
          <a:xfrm>
            <a:off x="7924800" y="2667000"/>
            <a:ext cx="1030288" cy="1295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RMS System</a:t>
            </a:r>
            <a:endParaRPr lang="en-US" dirty="0"/>
          </a:p>
        </p:txBody>
      </p:sp>
      <p:sp>
        <p:nvSpPr>
          <p:cNvPr id="5" name="Content Placeholder 4"/>
          <p:cNvSpPr>
            <a:spLocks noGrp="1"/>
          </p:cNvSpPr>
          <p:nvPr>
            <p:ph sz="quarter" idx="1"/>
          </p:nvPr>
        </p:nvSpPr>
        <p:spPr/>
        <p:txBody>
          <a:bodyPr>
            <a:normAutofit/>
          </a:bodyPr>
          <a:lstStyle/>
          <a:p>
            <a:pPr marL="514350" indent="-514350"/>
            <a:r>
              <a:rPr lang="en-US" dirty="0" smtClean="0"/>
              <a:t>Logging In</a:t>
            </a:r>
          </a:p>
          <a:p>
            <a:pPr marL="514350" indent="-514350"/>
            <a:r>
              <a:rPr lang="en-US" dirty="0" smtClean="0"/>
              <a:t>Home Page</a:t>
            </a:r>
          </a:p>
          <a:p>
            <a:pPr marL="514350" indent="-514350"/>
            <a:r>
              <a:rPr lang="en-US" dirty="0" smtClean="0"/>
              <a:t>Changing your Password</a:t>
            </a:r>
          </a:p>
          <a:p>
            <a:pPr marL="514350" indent="-514350"/>
            <a:r>
              <a:rPr lang="en-US" dirty="0" smtClean="0"/>
              <a:t>What to Log</a:t>
            </a:r>
          </a:p>
          <a:p>
            <a:pPr marL="514350" indent="-514350"/>
            <a:r>
              <a:rPr lang="en-US" dirty="0" smtClean="0"/>
              <a:t>What NOT to Log</a:t>
            </a:r>
          </a:p>
          <a:p>
            <a:pPr marL="514350" indent="-514350"/>
            <a:r>
              <a:rPr lang="en-US" dirty="0" smtClean="0"/>
              <a:t>How to Log Duty Hours</a:t>
            </a:r>
          </a:p>
          <a:p>
            <a:pPr marL="514350" indent="-514350"/>
            <a:r>
              <a:rPr lang="en-US" dirty="0" smtClean="0"/>
              <a:t>Duty Hour Violations</a:t>
            </a:r>
          </a:p>
          <a:p>
            <a:pPr marL="514350" indent="-514350"/>
            <a:r>
              <a:rPr lang="en-US" dirty="0" smtClean="0"/>
              <a:t>Tips and Tricks</a:t>
            </a:r>
          </a:p>
        </p:txBody>
      </p:sp>
      <p:pic>
        <p:nvPicPr>
          <p:cNvPr id="4" name="Picture 13" descr="MPj01827890000[1]"/>
          <p:cNvPicPr>
            <a:picLocks noChangeAspect="1" noChangeArrowheads="1"/>
          </p:cNvPicPr>
          <p:nvPr/>
        </p:nvPicPr>
        <p:blipFill>
          <a:blip r:embed="rId3" cstate="print"/>
          <a:srcRect/>
          <a:stretch>
            <a:fillRect/>
          </a:stretch>
        </p:blipFill>
        <p:spPr bwMode="auto">
          <a:xfrm>
            <a:off x="5334000" y="2057400"/>
            <a:ext cx="3581400" cy="2387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in to RMS</a:t>
            </a:r>
            <a:endParaRPr lang="en-US" dirty="0"/>
          </a:p>
        </p:txBody>
      </p:sp>
      <p:sp>
        <p:nvSpPr>
          <p:cNvPr id="5" name="Content Placeholder 4"/>
          <p:cNvSpPr>
            <a:spLocks noGrp="1"/>
          </p:cNvSpPr>
          <p:nvPr>
            <p:ph sz="quarter" idx="1"/>
          </p:nvPr>
        </p:nvSpPr>
        <p:spPr>
          <a:solidFill>
            <a:schemeClr val="bg1"/>
          </a:solidFill>
        </p:spPr>
        <p:txBody>
          <a:bodyPr>
            <a:normAutofit/>
          </a:bodyPr>
          <a:lstStyle/>
          <a:p>
            <a:pPr marL="514350" indent="-514350"/>
            <a:r>
              <a:rPr lang="en-US" dirty="0" smtClean="0"/>
              <a:t>Navigate to: </a:t>
            </a:r>
            <a:r>
              <a:rPr lang="en-US" b="1" dirty="0" smtClean="0">
                <a:solidFill>
                  <a:schemeClr val="accent2">
                    <a:lumMod val="75000"/>
                  </a:schemeClr>
                </a:solidFill>
              </a:rPr>
              <a:t>www.new-innov.com</a:t>
            </a:r>
          </a:p>
          <a:p>
            <a:pPr marL="514350" indent="-514350"/>
            <a:r>
              <a:rPr lang="en-US" dirty="0" smtClean="0"/>
              <a:t>Click on the “Login” button</a:t>
            </a:r>
          </a:p>
          <a:p>
            <a:pPr marL="514350" indent="-514350"/>
            <a:endParaRPr lang="en-US" b="1" dirty="0" smtClean="0">
              <a:solidFill>
                <a:schemeClr val="accent2"/>
              </a:solidFill>
            </a:endParaRPr>
          </a:p>
        </p:txBody>
      </p:sp>
      <p:pic>
        <p:nvPicPr>
          <p:cNvPr id="3" name="Picture 2"/>
          <p:cNvPicPr>
            <a:picLocks noChangeAspect="1"/>
          </p:cNvPicPr>
          <p:nvPr/>
        </p:nvPicPr>
        <p:blipFill>
          <a:blip r:embed="rId3"/>
          <a:stretch>
            <a:fillRect/>
          </a:stretch>
        </p:blipFill>
        <p:spPr>
          <a:xfrm>
            <a:off x="1752600" y="2743200"/>
            <a:ext cx="5638800" cy="3841766"/>
          </a:xfrm>
          <a:prstGeom prst="rect">
            <a:avLst/>
          </a:prstGeom>
        </p:spPr>
      </p:pic>
      <p:sp>
        <p:nvSpPr>
          <p:cNvPr id="7" name="Oval 7"/>
          <p:cNvSpPr>
            <a:spLocks noChangeArrowheads="1"/>
          </p:cNvSpPr>
          <p:nvPr/>
        </p:nvSpPr>
        <p:spPr bwMode="auto">
          <a:xfrm>
            <a:off x="6324600" y="2743200"/>
            <a:ext cx="1371600" cy="381000"/>
          </a:xfrm>
          <a:prstGeom prst="ellipse">
            <a:avLst/>
          </a:prstGeom>
          <a:solidFill>
            <a:schemeClr val="accent2">
              <a:alpha val="0"/>
            </a:schemeClr>
          </a:solidFill>
          <a:ln w="38100" algn="ctr">
            <a:solidFill>
              <a:schemeClr val="accent2">
                <a:lumMod val="75000"/>
              </a:schemeClr>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Username and Password</a:t>
            </a:r>
            <a:endParaRPr lang="en-US" dirty="0"/>
          </a:p>
        </p:txBody>
      </p:sp>
      <p:sp>
        <p:nvSpPr>
          <p:cNvPr id="4" name="Content Placeholder 3"/>
          <p:cNvSpPr>
            <a:spLocks noGrp="1"/>
          </p:cNvSpPr>
          <p:nvPr>
            <p:ph sz="quarter" idx="2"/>
          </p:nvPr>
        </p:nvSpPr>
        <p:spPr>
          <a:xfrm>
            <a:off x="4724400" y="1589567"/>
            <a:ext cx="4190999" cy="4572000"/>
          </a:xfrm>
        </p:spPr>
        <p:txBody>
          <a:bodyPr/>
          <a:lstStyle/>
          <a:p>
            <a:r>
              <a:rPr lang="en-US" sz="2400" b="1" dirty="0" smtClean="0"/>
              <a:t>Institution Login</a:t>
            </a:r>
            <a:r>
              <a:rPr lang="en-US" sz="2400" dirty="0" smtClean="0"/>
              <a:t>:</a:t>
            </a:r>
          </a:p>
          <a:p>
            <a:pPr lvl="1"/>
            <a:r>
              <a:rPr lang="en-US" dirty="0" err="1" smtClean="0"/>
              <a:t>mmcgme</a:t>
            </a:r>
            <a:endParaRPr lang="en-US" dirty="0" smtClean="0"/>
          </a:p>
          <a:p>
            <a:r>
              <a:rPr lang="en-US" sz="2400" b="1" dirty="0" smtClean="0"/>
              <a:t>Username and Password</a:t>
            </a:r>
            <a:r>
              <a:rPr lang="en-US" sz="2400" dirty="0" smtClean="0"/>
              <a:t>:</a:t>
            </a:r>
          </a:p>
          <a:p>
            <a:pPr lvl="1"/>
            <a:r>
              <a:rPr lang="en-US" dirty="0" smtClean="0"/>
              <a:t>First initial, last name (e.g., Jane Doe = </a:t>
            </a:r>
            <a:r>
              <a:rPr lang="en-US" dirty="0" err="1" smtClean="0"/>
              <a:t>jdoe</a:t>
            </a:r>
            <a:r>
              <a:rPr lang="en-US" dirty="0" smtClean="0"/>
              <a:t>)</a:t>
            </a:r>
          </a:p>
          <a:p>
            <a:pPr lvl="1"/>
            <a:r>
              <a:rPr lang="en-US" dirty="0" smtClean="0"/>
              <a:t>On the next screen, click “ Continue” </a:t>
            </a:r>
          </a:p>
          <a:p>
            <a:pPr marL="0" indent="0">
              <a:buNone/>
            </a:pPr>
            <a:endParaRPr lang="en-US" sz="2400" dirty="0" smtClean="0"/>
          </a:p>
        </p:txBody>
      </p:sp>
      <p:pic>
        <p:nvPicPr>
          <p:cNvPr id="6" name="Content Placeholder 5"/>
          <p:cNvPicPr>
            <a:picLocks noGrp="1" noChangeAspect="1"/>
          </p:cNvPicPr>
          <p:nvPr>
            <p:ph sz="quarter" idx="1"/>
          </p:nvPr>
        </p:nvPicPr>
        <p:blipFill>
          <a:blip r:embed="rId3"/>
          <a:srcRect l="4596" r="4596"/>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Page</a:t>
            </a:r>
            <a:endParaRPr lang="en-US" dirty="0"/>
          </a:p>
        </p:txBody>
      </p:sp>
      <p:sp>
        <p:nvSpPr>
          <p:cNvPr id="8" name="Content Placeholder 7"/>
          <p:cNvSpPr>
            <a:spLocks noGrp="1"/>
          </p:cNvSpPr>
          <p:nvPr>
            <p:ph sz="quarter" idx="1"/>
          </p:nvPr>
        </p:nvSpPr>
        <p:spPr/>
        <p:txBody>
          <a:bodyPr>
            <a:normAutofit/>
          </a:bodyPr>
          <a:lstStyle/>
          <a:p>
            <a:pPr algn="ctr">
              <a:buNone/>
            </a:pPr>
            <a:r>
              <a:rPr lang="en-US" sz="2000" dirty="0" smtClean="0"/>
              <a:t>After logging in, you will be directed to your Department Home Page which provides an overview of all your activity.</a:t>
            </a:r>
          </a:p>
          <a:p>
            <a:pPr algn="ctr">
              <a:buNone/>
            </a:pPr>
            <a:endParaRPr lang="en-US" sz="2000" dirty="0"/>
          </a:p>
        </p:txBody>
      </p:sp>
      <p:pic>
        <p:nvPicPr>
          <p:cNvPr id="5" name="Picture 4"/>
          <p:cNvPicPr/>
          <p:nvPr/>
        </p:nvPicPr>
        <p:blipFill rotWithShape="1">
          <a:blip r:embed="rId3"/>
          <a:srcRect t="5389" r="71452" b="27019"/>
          <a:stretch/>
        </p:blipFill>
        <p:spPr bwMode="auto">
          <a:xfrm>
            <a:off x="1044575" y="2286000"/>
            <a:ext cx="7029450" cy="44577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t>Change your password</a:t>
            </a:r>
          </a:p>
        </p:txBody>
      </p:sp>
      <p:pic>
        <p:nvPicPr>
          <p:cNvPr id="2" name="Picture 1"/>
          <p:cNvPicPr>
            <a:picLocks noChangeAspect="1"/>
          </p:cNvPicPr>
          <p:nvPr/>
        </p:nvPicPr>
        <p:blipFill>
          <a:blip r:embed="rId3"/>
          <a:stretch>
            <a:fillRect/>
          </a:stretch>
        </p:blipFill>
        <p:spPr>
          <a:xfrm>
            <a:off x="4800600" y="1828800"/>
            <a:ext cx="3686175" cy="1571625"/>
          </a:xfrm>
          <a:prstGeom prst="rect">
            <a:avLst/>
          </a:prstGeom>
        </p:spPr>
      </p:pic>
      <p:sp>
        <p:nvSpPr>
          <p:cNvPr id="4" name="TextBox 3"/>
          <p:cNvSpPr txBox="1"/>
          <p:nvPr/>
        </p:nvSpPr>
        <p:spPr>
          <a:xfrm>
            <a:off x="533400" y="1981200"/>
            <a:ext cx="3886200" cy="1015663"/>
          </a:xfrm>
          <a:prstGeom prst="rect">
            <a:avLst/>
          </a:prstGeom>
          <a:noFill/>
        </p:spPr>
        <p:txBody>
          <a:bodyPr wrap="square" rtlCol="0">
            <a:spAutoFit/>
          </a:bodyPr>
          <a:lstStyle/>
          <a:p>
            <a:pPr marL="342900" indent="-342900">
              <a:buClr>
                <a:schemeClr val="accent2"/>
              </a:buClr>
              <a:buFont typeface="Wingdings" panose="05000000000000000000" pitchFamily="2" charset="2"/>
              <a:buChar char=""/>
            </a:pPr>
            <a:r>
              <a:rPr lang="en-US" sz="2000" dirty="0" smtClean="0"/>
              <a:t>Hover over your name on the top right of the screen</a:t>
            </a:r>
          </a:p>
          <a:p>
            <a:pPr marL="342900" indent="-342900">
              <a:buClr>
                <a:schemeClr val="accent2"/>
              </a:buClr>
              <a:buFont typeface="Wingdings" panose="05000000000000000000" pitchFamily="2" charset="2"/>
              <a:buChar char=""/>
            </a:pPr>
            <a:r>
              <a:rPr lang="en-US" sz="2000" dirty="0" smtClean="0"/>
              <a:t>Select “Change Password”</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smtClean="0"/>
              <a:t>Notifications</a:t>
            </a:r>
          </a:p>
        </p:txBody>
      </p:sp>
      <p:pic>
        <p:nvPicPr>
          <p:cNvPr id="5" name="Picture 4"/>
          <p:cNvPicPr/>
          <p:nvPr/>
        </p:nvPicPr>
        <p:blipFill rotWithShape="1">
          <a:blip r:embed="rId3"/>
          <a:srcRect t="46073" r="93743" b="40689"/>
          <a:stretch/>
        </p:blipFill>
        <p:spPr bwMode="auto">
          <a:xfrm>
            <a:off x="152400" y="2143126"/>
            <a:ext cx="3962400" cy="2590800"/>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4"/>
          <a:srcRect t="4088" b="1900"/>
          <a:stretch/>
        </p:blipFill>
        <p:spPr>
          <a:xfrm>
            <a:off x="4800600" y="2438401"/>
            <a:ext cx="3509963" cy="1752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My Favorites</a:t>
            </a:r>
          </a:p>
        </p:txBody>
      </p:sp>
      <p:sp>
        <p:nvSpPr>
          <p:cNvPr id="6" name="Folded Corner 5"/>
          <p:cNvSpPr/>
          <p:nvPr/>
        </p:nvSpPr>
        <p:spPr>
          <a:xfrm>
            <a:off x="1066800" y="2343150"/>
            <a:ext cx="3657600" cy="253365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Navigate: </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Click </a:t>
            </a:r>
            <a:r>
              <a:rPr lang="en-US" b="1" dirty="0">
                <a:solidFill>
                  <a:schemeClr val="tx1"/>
                </a:solidFill>
                <a:latin typeface="Tw Cen MT" panose="020B0602020104020603" pitchFamily="34" charset="0"/>
                <a:cs typeface="Courier New" pitchFamily="49" charset="0"/>
              </a:rPr>
              <a:t>My Favorites</a:t>
            </a:r>
            <a:endParaRPr lang="en-US" dirty="0">
              <a:solidFill>
                <a:schemeClr val="tx1"/>
              </a:solidFill>
              <a:latin typeface="Tw Cen MT" panose="020B0602020104020603" pitchFamily="34" charset="0"/>
              <a:cs typeface="Courier New" pitchFamily="49" charset="0"/>
            </a:endParaRP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Select an Activity</a:t>
            </a:r>
          </a:p>
        </p:txBody>
      </p:sp>
      <p:pic>
        <p:nvPicPr>
          <p:cNvPr id="5" name="Picture 4"/>
          <p:cNvPicPr/>
          <p:nvPr/>
        </p:nvPicPr>
        <p:blipFill rotWithShape="1">
          <a:blip r:embed="rId3"/>
          <a:srcRect t="47720" r="94460" b="22673"/>
          <a:stretch/>
        </p:blipFill>
        <p:spPr bwMode="auto">
          <a:xfrm>
            <a:off x="4876800" y="1676400"/>
            <a:ext cx="3657600" cy="46482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2" t="6953" r="56045" b="87077"/>
          <a:stretch/>
        </p:blipFill>
        <p:spPr bwMode="auto">
          <a:xfrm>
            <a:off x="413603" y="2304065"/>
            <a:ext cx="6626833" cy="682325"/>
          </a:xfrm>
          <a:prstGeom prst="rect">
            <a:avLst/>
          </a:prstGeom>
          <a:noFill/>
          <a:ln w="9525">
            <a:noFill/>
            <a:miter lim="800000"/>
            <a:headEnd/>
            <a:tailEnd/>
          </a:ln>
          <a:effectLst>
            <a:outerShdw blurRad="190500" dist="12700" dir="600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lded Corner 9"/>
          <p:cNvSpPr/>
          <p:nvPr/>
        </p:nvSpPr>
        <p:spPr>
          <a:xfrm>
            <a:off x="413603" y="3218465"/>
            <a:ext cx="1866900" cy="230505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ts val="1200"/>
              </a:spcBef>
              <a:buClr>
                <a:schemeClr val="accent2"/>
              </a:buClr>
              <a:buSzPct val="60000"/>
              <a:defRPr/>
            </a:pPr>
            <a:endParaRPr lang="en-US" sz="100" dirty="0" smtClean="0">
              <a:solidFill>
                <a:schemeClr val="tx1"/>
              </a:solidFill>
            </a:endParaRPr>
          </a:p>
          <a:p>
            <a:pPr lvl="0">
              <a:spcBef>
                <a:spcPts val="1200"/>
              </a:spcBef>
              <a:buClr>
                <a:schemeClr val="accent2"/>
              </a:buClr>
              <a:buSzPct val="60000"/>
              <a:defRPr/>
            </a:pPr>
            <a:r>
              <a:rPr lang="en-US" dirty="0" smtClean="0">
                <a:solidFill>
                  <a:schemeClr val="tx1"/>
                </a:solidFill>
              </a:rPr>
              <a:t>Navigate </a:t>
            </a:r>
            <a:r>
              <a:rPr lang="en-US" dirty="0">
                <a:solidFill>
                  <a:schemeClr val="tx1"/>
                </a:solidFill>
              </a:rPr>
              <a:t>through the software by selecting a Module and then choose the area in which you wish to work.</a:t>
            </a: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21" t="9000" r="56568" b="82000"/>
          <a:stretch/>
        </p:blipFill>
        <p:spPr bwMode="auto">
          <a:xfrm>
            <a:off x="2547203" y="4494815"/>
            <a:ext cx="6402475" cy="1028700"/>
          </a:xfrm>
          <a:prstGeom prst="rect">
            <a:avLst/>
          </a:prstGeom>
          <a:noFill/>
          <a:ln w="9525">
            <a:noFill/>
            <a:miter lim="800000"/>
            <a:headEnd/>
            <a:tailEnd/>
          </a:ln>
          <a:effectLst>
            <a:outerShdw blurRad="190500" dist="12700" dir="600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2743200" y="2913665"/>
            <a:ext cx="685800" cy="2095500"/>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
        <p:nvSpPr>
          <p:cNvPr id="21" name="Oval 20"/>
          <p:cNvSpPr>
            <a:spLocks noChangeArrowheads="1"/>
          </p:cNvSpPr>
          <p:nvPr/>
        </p:nvSpPr>
        <p:spPr bwMode="auto">
          <a:xfrm>
            <a:off x="304800" y="2532665"/>
            <a:ext cx="6934199" cy="381000"/>
          </a:xfrm>
          <a:prstGeom prst="ellipse">
            <a:avLst/>
          </a:prstGeom>
          <a:solidFill>
            <a:schemeClr val="accent2">
              <a:alpha val="0"/>
            </a:schemeClr>
          </a:solidFill>
          <a:ln w="38100" algn="ctr">
            <a:solidFill>
              <a:schemeClr val="accent2">
                <a:lumMod val="75000"/>
              </a:schemeClr>
            </a:solidFill>
            <a:round/>
            <a:headEnd/>
            <a:tailEnd/>
          </a:ln>
        </p:spPr>
        <p:txBody>
          <a:bodyPr wrap="none" anchor="ctr"/>
          <a:lstStyle/>
          <a:p>
            <a:endParaRPr lang="en-US"/>
          </a:p>
        </p:txBody>
      </p:sp>
      <p:sp>
        <p:nvSpPr>
          <p:cNvPr id="23" name="Oval 22"/>
          <p:cNvSpPr>
            <a:spLocks noChangeArrowheads="1"/>
          </p:cNvSpPr>
          <p:nvPr/>
        </p:nvSpPr>
        <p:spPr bwMode="auto">
          <a:xfrm>
            <a:off x="2280503" y="5009165"/>
            <a:ext cx="2362199" cy="381000"/>
          </a:xfrm>
          <a:prstGeom prst="ellipse">
            <a:avLst/>
          </a:prstGeom>
          <a:solidFill>
            <a:schemeClr val="accent2">
              <a:alpha val="0"/>
            </a:schemeClr>
          </a:solidFill>
          <a:ln w="38100" algn="ctr">
            <a:solidFill>
              <a:schemeClr val="accent2">
                <a:lumMod val="75000"/>
              </a:schemeClr>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Duty Hours Module – What to Log</a:t>
            </a:r>
            <a:endParaRPr lang="en-US" dirty="0"/>
          </a:p>
        </p:txBody>
      </p:sp>
      <p:sp>
        <p:nvSpPr>
          <p:cNvPr id="3" name="Content Placeholder 2"/>
          <p:cNvSpPr>
            <a:spLocks noGrp="1"/>
          </p:cNvSpPr>
          <p:nvPr>
            <p:ph sz="quarter" idx="1"/>
          </p:nvPr>
        </p:nvSpPr>
        <p:spPr>
          <a:xfrm>
            <a:off x="612648" y="1752600"/>
            <a:ext cx="8153400" cy="4648200"/>
          </a:xfrm>
        </p:spPr>
        <p:txBody>
          <a:bodyPr>
            <a:normAutofit fontScale="85000" lnSpcReduction="20000"/>
          </a:bodyPr>
          <a:lstStyle/>
          <a:p>
            <a:pPr marL="0" lvl="1" indent="0">
              <a:lnSpc>
                <a:spcPct val="95000"/>
              </a:lnSpc>
              <a:spcBef>
                <a:spcPts val="700"/>
              </a:spcBef>
              <a:buClr>
                <a:schemeClr val="accent2"/>
              </a:buClr>
              <a:buSzPct val="60000"/>
              <a:buNone/>
            </a:pPr>
            <a:r>
              <a:rPr lang="en-US" sz="2900" dirty="0" smtClean="0"/>
              <a:t>The Duty Hours module is where you will be log daily work hours</a:t>
            </a:r>
            <a:r>
              <a:rPr lang="en-US" sz="2900" dirty="0" smtClean="0"/>
              <a:t>. </a:t>
            </a:r>
            <a:r>
              <a:rPr lang="en-US" sz="2900" b="1" dirty="0" smtClean="0"/>
              <a:t>Note: Depending on your program you may or may not be required to log hours. Please speak to your program coordinator about what you need to log.</a:t>
            </a:r>
            <a:endParaRPr lang="en-US" sz="2900" b="1" dirty="0" smtClean="0"/>
          </a:p>
          <a:p>
            <a:pPr marL="320040" lvl="1" indent="-320040">
              <a:lnSpc>
                <a:spcPct val="95000"/>
              </a:lnSpc>
              <a:spcBef>
                <a:spcPts val="700"/>
              </a:spcBef>
              <a:buClr>
                <a:schemeClr val="accent2"/>
              </a:buClr>
              <a:buSzPct val="60000"/>
              <a:buFont typeface="Wingdings"/>
              <a:buChar char=""/>
            </a:pPr>
            <a:endParaRPr lang="en-US" sz="2900" dirty="0" smtClean="0"/>
          </a:p>
          <a:p>
            <a:pPr marL="0" lvl="1" indent="0">
              <a:lnSpc>
                <a:spcPct val="95000"/>
              </a:lnSpc>
              <a:spcBef>
                <a:spcPts val="700"/>
              </a:spcBef>
              <a:buClr>
                <a:schemeClr val="accent2"/>
              </a:buClr>
              <a:buSzPct val="60000"/>
              <a:buNone/>
            </a:pPr>
            <a:r>
              <a:rPr lang="en-US" sz="2900" dirty="0" smtClean="0"/>
              <a:t>What work hours </a:t>
            </a:r>
            <a:r>
              <a:rPr lang="en-US" sz="2900" b="1" dirty="0" smtClean="0"/>
              <a:t>need to be logged </a:t>
            </a:r>
            <a:r>
              <a:rPr lang="en-US" sz="2900" dirty="0" smtClean="0"/>
              <a:t>in RMS?</a:t>
            </a:r>
          </a:p>
          <a:p>
            <a:pPr marL="617220" lvl="2" indent="-342900">
              <a:lnSpc>
                <a:spcPct val="95000"/>
              </a:lnSpc>
              <a:spcBef>
                <a:spcPts val="700"/>
              </a:spcBef>
              <a:buSzPct val="60000"/>
              <a:buFont typeface="Wingdings" pitchFamily="2" charset="2"/>
              <a:buChar char="Ø"/>
            </a:pPr>
            <a:r>
              <a:rPr lang="en-US" dirty="0" smtClean="0"/>
              <a:t>Any activity required by your accrediting body including:</a:t>
            </a:r>
          </a:p>
          <a:p>
            <a:pPr marL="1051560" lvl="3" indent="-320040">
              <a:lnSpc>
                <a:spcPct val="95000"/>
              </a:lnSpc>
              <a:spcBef>
                <a:spcPts val="700"/>
              </a:spcBef>
              <a:buSzPct val="60000"/>
              <a:buFont typeface="Wingdings"/>
              <a:buChar char=""/>
            </a:pPr>
            <a:r>
              <a:rPr lang="en-US" dirty="0" smtClean="0"/>
              <a:t>ALL Patient Care Activities (Inpatient, Clinics &amp; Clinical Research)</a:t>
            </a:r>
          </a:p>
          <a:p>
            <a:pPr marL="1051560" lvl="3" indent="-320040">
              <a:lnSpc>
                <a:spcPct val="95000"/>
              </a:lnSpc>
              <a:spcBef>
                <a:spcPts val="700"/>
              </a:spcBef>
              <a:buSzPct val="60000"/>
              <a:buFont typeface="Wingdings"/>
              <a:buChar char=""/>
            </a:pPr>
            <a:r>
              <a:rPr lang="en-US" dirty="0" smtClean="0"/>
              <a:t>Didactics (Conferences, Required Journal Clubs, etc.)</a:t>
            </a:r>
          </a:p>
          <a:p>
            <a:pPr marL="1051560" lvl="3" indent="-320040">
              <a:lnSpc>
                <a:spcPct val="95000"/>
              </a:lnSpc>
              <a:spcBef>
                <a:spcPts val="700"/>
              </a:spcBef>
              <a:buSzPct val="60000"/>
              <a:buFont typeface="Wingdings"/>
              <a:buChar char=""/>
            </a:pPr>
            <a:r>
              <a:rPr lang="en-US" dirty="0" smtClean="0"/>
              <a:t>Non-Clinical Research Rotations</a:t>
            </a:r>
          </a:p>
          <a:p>
            <a:pPr marL="1051560" lvl="3" indent="-320040">
              <a:lnSpc>
                <a:spcPct val="95000"/>
              </a:lnSpc>
              <a:spcBef>
                <a:spcPts val="700"/>
              </a:spcBef>
              <a:buSzPct val="60000"/>
              <a:buFont typeface="Wingdings"/>
              <a:buChar char=""/>
            </a:pPr>
            <a:r>
              <a:rPr lang="en-US" dirty="0" smtClean="0"/>
              <a:t>In-House Call</a:t>
            </a:r>
          </a:p>
          <a:p>
            <a:pPr marL="1051560" lvl="3" indent="-320040">
              <a:lnSpc>
                <a:spcPct val="95000"/>
              </a:lnSpc>
              <a:spcBef>
                <a:spcPts val="700"/>
              </a:spcBef>
              <a:buSzPct val="60000"/>
              <a:buFont typeface="Wingdings"/>
              <a:buChar char=""/>
            </a:pPr>
            <a:r>
              <a:rPr lang="en-US" dirty="0" smtClean="0"/>
              <a:t>Home Call, including any time called in</a:t>
            </a:r>
          </a:p>
          <a:p>
            <a:pPr marL="1051560" lvl="3" indent="-320040">
              <a:lnSpc>
                <a:spcPct val="95000"/>
              </a:lnSpc>
              <a:spcBef>
                <a:spcPts val="700"/>
              </a:spcBef>
              <a:buSzPct val="60000"/>
              <a:buFont typeface="Wingdings"/>
              <a:buChar char=""/>
            </a:pPr>
            <a:r>
              <a:rPr lang="en-US" dirty="0" smtClean="0"/>
              <a:t>Time Away (Sick, Vacation, PTO, etc.)</a:t>
            </a:r>
          </a:p>
          <a:p>
            <a:pPr marL="1051560" lvl="3" indent="-320040">
              <a:lnSpc>
                <a:spcPct val="95000"/>
              </a:lnSpc>
              <a:spcBef>
                <a:spcPts val="700"/>
              </a:spcBef>
              <a:buSzPct val="60000"/>
              <a:buFont typeface="Wingdings"/>
              <a:buChar char=""/>
            </a:pPr>
            <a:r>
              <a:rPr lang="en-US" dirty="0" smtClean="0"/>
              <a:t>Moonlighting (Internal &amp; External)</a:t>
            </a:r>
          </a:p>
          <a:p>
            <a:pPr marL="1051560" lvl="3" indent="-320040">
              <a:lnSpc>
                <a:spcPct val="95000"/>
              </a:lnSpc>
              <a:spcBef>
                <a:spcPts val="700"/>
              </a:spcBef>
              <a:buSzPct val="60000"/>
              <a:buFont typeface="Wingdings"/>
              <a:buChar char=""/>
            </a:pPr>
            <a:r>
              <a:rPr lang="en-US" dirty="0" smtClean="0"/>
              <a:t>Working at home</a:t>
            </a:r>
          </a:p>
          <a:p>
            <a:pPr marL="1051560" lvl="3" indent="-320040">
              <a:lnSpc>
                <a:spcPct val="95000"/>
              </a:lnSpc>
              <a:spcBef>
                <a:spcPts val="700"/>
              </a:spcBef>
              <a:buSzPct val="60000"/>
              <a:buFont typeface="Wingdings"/>
              <a:buChar char=""/>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	</a:t>
            </a:r>
            <a:endParaRPr lang="en-US" dirty="0"/>
          </a:p>
        </p:txBody>
      </p:sp>
      <p:sp>
        <p:nvSpPr>
          <p:cNvPr id="5" name="Content Placeholder 4"/>
          <p:cNvSpPr>
            <a:spLocks noGrp="1"/>
          </p:cNvSpPr>
          <p:nvPr>
            <p:ph sz="quarter" idx="1"/>
          </p:nvPr>
        </p:nvSpPr>
        <p:spPr/>
        <p:txBody>
          <a:bodyPr>
            <a:normAutofit fontScale="77500" lnSpcReduction="20000"/>
          </a:bodyPr>
          <a:lstStyle/>
          <a:p>
            <a:r>
              <a:rPr lang="en-US" dirty="0" smtClean="0"/>
              <a:t>Learn why work hours are logged in RMS</a:t>
            </a:r>
          </a:p>
          <a:p>
            <a:endParaRPr lang="en-US" dirty="0" smtClean="0"/>
          </a:p>
          <a:p>
            <a:r>
              <a:rPr lang="en-US" dirty="0" smtClean="0"/>
              <a:t>Review current ACGME work hour regulations</a:t>
            </a:r>
          </a:p>
          <a:p>
            <a:endParaRPr lang="en-US" dirty="0" smtClean="0"/>
          </a:p>
          <a:p>
            <a:r>
              <a:rPr lang="en-US" dirty="0" smtClean="0"/>
              <a:t>Understand your role/responsibilities in using RMS to record and approve your duty hours</a:t>
            </a:r>
          </a:p>
          <a:p>
            <a:endParaRPr lang="en-US" dirty="0" smtClean="0"/>
          </a:p>
          <a:p>
            <a:r>
              <a:rPr lang="en-US" dirty="0" smtClean="0"/>
              <a:t>Know who to go to in your program for support</a:t>
            </a:r>
          </a:p>
          <a:p>
            <a:endParaRPr lang="en-US" dirty="0" smtClean="0"/>
          </a:p>
          <a:p>
            <a:r>
              <a:rPr lang="en-US" dirty="0" smtClean="0"/>
              <a:t>Learn tips for logging hours to prevent violations</a:t>
            </a:r>
          </a:p>
          <a:p>
            <a:endParaRPr lang="en-US" dirty="0" smtClean="0"/>
          </a:p>
          <a:p>
            <a:r>
              <a:rPr lang="en-US" dirty="0" smtClean="0"/>
              <a:t>How your program utilizes the optional RMS modules</a:t>
            </a:r>
          </a:p>
          <a:p>
            <a:endParaRPr lang="en-US" dirty="0" smtClean="0"/>
          </a:p>
          <a:p>
            <a:endParaRPr lang="en-US" dirty="0" smtClean="0"/>
          </a:p>
          <a:p>
            <a:endParaRPr lang="en-US" dirty="0" smtClean="0"/>
          </a:p>
          <a:p>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Duty Hours Module – What NOT to Log</a:t>
            </a:r>
            <a:endParaRPr lang="en-US" sz="3600" dirty="0"/>
          </a:p>
        </p:txBody>
      </p:sp>
      <p:sp>
        <p:nvSpPr>
          <p:cNvPr id="3" name="Content Placeholder 2"/>
          <p:cNvSpPr>
            <a:spLocks noGrp="1"/>
          </p:cNvSpPr>
          <p:nvPr>
            <p:ph sz="quarter" idx="1"/>
          </p:nvPr>
        </p:nvSpPr>
        <p:spPr>
          <a:xfrm>
            <a:off x="533400" y="1600200"/>
            <a:ext cx="8232648" cy="4495800"/>
          </a:xfrm>
        </p:spPr>
        <p:txBody>
          <a:bodyPr>
            <a:normAutofit/>
          </a:bodyPr>
          <a:lstStyle/>
          <a:p>
            <a:pPr marL="0" lvl="1" indent="0">
              <a:lnSpc>
                <a:spcPct val="95000"/>
              </a:lnSpc>
              <a:spcBef>
                <a:spcPts val="700"/>
              </a:spcBef>
              <a:buClr>
                <a:schemeClr val="accent2"/>
              </a:buClr>
              <a:buSzPct val="60000"/>
              <a:buNone/>
            </a:pPr>
            <a:r>
              <a:rPr lang="en-US" sz="2900" dirty="0" smtClean="0"/>
              <a:t>Which activities </a:t>
            </a:r>
            <a:r>
              <a:rPr lang="en-US" sz="2900" b="1" dirty="0" smtClean="0"/>
              <a:t>do NOT need to be logged</a:t>
            </a:r>
            <a:r>
              <a:rPr lang="en-US" sz="2900" dirty="0" smtClean="0"/>
              <a:t> in RMS?</a:t>
            </a:r>
          </a:p>
          <a:p>
            <a:pPr marL="594360" lvl="2" indent="-320040">
              <a:lnSpc>
                <a:spcPct val="95000"/>
              </a:lnSpc>
              <a:spcBef>
                <a:spcPts val="700"/>
              </a:spcBef>
              <a:buSzPct val="60000"/>
              <a:buFont typeface="Wingdings"/>
              <a:buChar char=""/>
            </a:pPr>
            <a:r>
              <a:rPr lang="en-US" dirty="0" smtClean="0"/>
              <a:t>Regular days off (weekends or other scheduled days off)</a:t>
            </a:r>
          </a:p>
          <a:p>
            <a:pPr marL="594360" lvl="2" indent="-320040">
              <a:lnSpc>
                <a:spcPct val="95000"/>
              </a:lnSpc>
              <a:spcBef>
                <a:spcPts val="700"/>
              </a:spcBef>
              <a:buSzPct val="60000"/>
              <a:buFont typeface="Wingdings"/>
              <a:buChar char=""/>
            </a:pPr>
            <a:endParaRPr lang="en-US" dirty="0" smtClean="0"/>
          </a:p>
          <a:p>
            <a:pPr marL="594360" lvl="2" indent="-320040">
              <a:lnSpc>
                <a:spcPct val="95000"/>
              </a:lnSpc>
              <a:spcBef>
                <a:spcPts val="700"/>
              </a:spcBef>
              <a:buSzPct val="60000"/>
              <a:buFont typeface="Wingdings"/>
              <a:buChar char=""/>
            </a:pPr>
            <a:r>
              <a:rPr lang="en-US" dirty="0" smtClean="0"/>
              <a:t>Holidays that you are not working</a:t>
            </a:r>
          </a:p>
          <a:p>
            <a:pPr marL="594360" lvl="2" indent="-320040">
              <a:lnSpc>
                <a:spcPct val="95000"/>
              </a:lnSpc>
              <a:spcBef>
                <a:spcPts val="700"/>
              </a:spcBef>
              <a:buSzPct val="60000"/>
              <a:buFont typeface="Wingdings"/>
              <a:buChar char=""/>
            </a:pPr>
            <a:endParaRPr lang="en-US" dirty="0" smtClean="0"/>
          </a:p>
          <a:p>
            <a:pPr marL="594360" lvl="2" indent="-320040">
              <a:lnSpc>
                <a:spcPct val="95000"/>
              </a:lnSpc>
              <a:spcBef>
                <a:spcPts val="700"/>
              </a:spcBef>
              <a:buSzPct val="60000"/>
              <a:buFont typeface="Wingdings"/>
              <a:buChar char=""/>
            </a:pPr>
            <a:r>
              <a:rPr lang="en-US" dirty="0" smtClean="0"/>
              <a:t>Study or prep time (unless told otherwise)</a:t>
            </a:r>
          </a:p>
          <a:p>
            <a:pPr marL="594360" lvl="2" indent="-320040">
              <a:lnSpc>
                <a:spcPct val="95000"/>
              </a:lnSpc>
              <a:spcBef>
                <a:spcPts val="700"/>
              </a:spcBef>
              <a:buSzPct val="60000"/>
              <a:buFont typeface="Wingdings"/>
              <a:buChar char=""/>
            </a:pPr>
            <a:endParaRPr lang="en-US" dirty="0" smtClean="0"/>
          </a:p>
          <a:p>
            <a:pPr marL="594360" lvl="2" indent="-320040">
              <a:lnSpc>
                <a:spcPct val="95000"/>
              </a:lnSpc>
              <a:spcBef>
                <a:spcPts val="700"/>
              </a:spcBef>
              <a:buSzPct val="60000"/>
              <a:buFont typeface="Wingdings"/>
              <a:buChar char=""/>
            </a:pPr>
            <a:r>
              <a:rPr lang="en-US" dirty="0" smtClean="0"/>
              <a:t>Travel time between activities – for this, include travel time into the activity before or after so that there are no gaps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94" t="53493" r="66373" b="11629"/>
          <a:stretch/>
        </p:blipFill>
        <p:spPr bwMode="auto">
          <a:xfrm>
            <a:off x="5943600" y="3313806"/>
            <a:ext cx="2379498" cy="3395133"/>
          </a:xfrm>
          <a:prstGeom prst="rect">
            <a:avLst/>
          </a:prstGeom>
          <a:noFill/>
          <a:ln w="9525">
            <a:noFill/>
            <a:miter lim="800000"/>
            <a:headEnd/>
            <a:tailEnd/>
          </a:ln>
          <a:effectLst>
            <a:outerShdw blurRad="177800" dist="35921" dir="600000" algn="ctr" rotWithShape="0">
              <a:schemeClr val="tx1">
                <a:alpha val="80000"/>
              </a:scheme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Autofit/>
          </a:bodyPr>
          <a:lstStyle/>
          <a:p>
            <a:r>
              <a:rPr lang="en-US" sz="3200" dirty="0" smtClean="0"/>
              <a:t>Adding Work Hours using the Graphical Method</a:t>
            </a:r>
            <a:endParaRPr lang="en-US" sz="3200" dirty="0"/>
          </a:p>
        </p:txBody>
      </p:sp>
      <p:sp>
        <p:nvSpPr>
          <p:cNvPr id="3" name="Content Placeholder 2"/>
          <p:cNvSpPr>
            <a:spLocks noGrp="1"/>
          </p:cNvSpPr>
          <p:nvPr>
            <p:ph sz="quarter" idx="1"/>
          </p:nvPr>
        </p:nvSpPr>
        <p:spPr>
          <a:xfrm>
            <a:off x="612648" y="1600200"/>
            <a:ext cx="8153400" cy="2153873"/>
          </a:xfrm>
        </p:spPr>
        <p:txBody>
          <a:bodyPr>
            <a:normAutofit/>
          </a:bodyPr>
          <a:lstStyle/>
          <a:p>
            <a:pPr marL="320040" lvl="1" indent="-320040">
              <a:lnSpc>
                <a:spcPct val="95000"/>
              </a:lnSpc>
              <a:spcBef>
                <a:spcPts val="700"/>
              </a:spcBef>
              <a:buClr>
                <a:schemeClr val="accent2"/>
              </a:buClr>
              <a:buSzPct val="60000"/>
              <a:buFont typeface="Wingdings"/>
              <a:buChar char=""/>
            </a:pPr>
            <a:r>
              <a:rPr lang="en-US" sz="2400" dirty="0" smtClean="0"/>
              <a:t>Go to </a:t>
            </a:r>
            <a:r>
              <a:rPr lang="en-US" sz="2400" b="1" dirty="0" smtClean="0">
                <a:solidFill>
                  <a:schemeClr val="accent2"/>
                </a:solidFill>
              </a:rPr>
              <a:t>Duty Hours &gt; Log Hours &gt; Preferences </a:t>
            </a:r>
          </a:p>
          <a:p>
            <a:pPr marL="320040" lvl="1" indent="-320040">
              <a:lnSpc>
                <a:spcPct val="95000"/>
              </a:lnSpc>
              <a:spcBef>
                <a:spcPts val="700"/>
              </a:spcBef>
              <a:buClr>
                <a:schemeClr val="accent2"/>
              </a:buClr>
              <a:buSzPct val="60000"/>
              <a:buFont typeface="Wingdings"/>
              <a:buChar char=""/>
            </a:pPr>
            <a:r>
              <a:rPr lang="en-US" sz="2400" dirty="0" smtClean="0"/>
              <a:t>Select the </a:t>
            </a:r>
            <a:r>
              <a:rPr lang="en-US" sz="2400" b="1" dirty="0" smtClean="0">
                <a:solidFill>
                  <a:schemeClr val="accent2"/>
                </a:solidFill>
              </a:rPr>
              <a:t>Preferences</a:t>
            </a:r>
            <a:r>
              <a:rPr lang="en-US" sz="2400" dirty="0" smtClean="0">
                <a:solidFill>
                  <a:schemeClr val="accent2"/>
                </a:solidFill>
              </a:rPr>
              <a:t> </a:t>
            </a:r>
            <a:r>
              <a:rPr lang="en-US" sz="2400" dirty="0" smtClean="0"/>
              <a:t>link to update duty hour entry options.</a:t>
            </a:r>
            <a:endParaRPr lang="en-US" sz="1000" dirty="0" smtClean="0"/>
          </a:p>
          <a:p>
            <a:pPr marL="320040" lvl="1" indent="-320040">
              <a:lnSpc>
                <a:spcPct val="95000"/>
              </a:lnSpc>
              <a:spcBef>
                <a:spcPts val="700"/>
              </a:spcBef>
              <a:buClr>
                <a:schemeClr val="accent2"/>
              </a:buClr>
              <a:buSzPct val="60000"/>
              <a:buFont typeface="Wingdings"/>
              <a:buChar char=""/>
            </a:pPr>
            <a:r>
              <a:rPr lang="en-US" sz="2400" dirty="0" smtClean="0"/>
              <a:t>Select the </a:t>
            </a:r>
            <a:r>
              <a:rPr lang="en-US" sz="2400" b="1" dirty="0" smtClean="0">
                <a:solidFill>
                  <a:schemeClr val="accent2"/>
                </a:solidFill>
              </a:rPr>
              <a:t>Horizontal </a:t>
            </a:r>
            <a:r>
              <a:rPr lang="en-US" sz="2400" dirty="0" smtClean="0"/>
              <a:t>radio button, choose a month/date on the calendar, and then click Continue.</a:t>
            </a:r>
          </a:p>
          <a:p>
            <a:pPr marL="320040" lvl="1" indent="-320040">
              <a:lnSpc>
                <a:spcPct val="95000"/>
              </a:lnSpc>
              <a:spcBef>
                <a:spcPts val="700"/>
              </a:spcBef>
              <a:buClr>
                <a:schemeClr val="accent2"/>
              </a:buClr>
              <a:buSzPct val="60000"/>
              <a:buNone/>
            </a:pPr>
            <a:endParaRPr lang="en-US" sz="2400" dirty="0" smtClean="0"/>
          </a:p>
          <a:p>
            <a:pPr marL="320040" lvl="1" indent="-320040">
              <a:lnSpc>
                <a:spcPct val="95000"/>
              </a:lnSpc>
              <a:spcBef>
                <a:spcPts val="700"/>
              </a:spcBef>
              <a:buClr>
                <a:schemeClr val="accent2"/>
              </a:buClr>
              <a:buSzPct val="60000"/>
              <a:buNone/>
            </a:pPr>
            <a:endParaRPr lang="en-US" sz="2400" dirty="0" smtClean="0"/>
          </a:p>
        </p:txBody>
      </p:sp>
      <p:sp>
        <p:nvSpPr>
          <p:cNvPr id="5" name="Oval 4"/>
          <p:cNvSpPr/>
          <p:nvPr/>
        </p:nvSpPr>
        <p:spPr>
          <a:xfrm>
            <a:off x="5845820" y="4173173"/>
            <a:ext cx="2536180" cy="12954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629400" y="3563573"/>
            <a:ext cx="914400"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45820" y="6429356"/>
            <a:ext cx="838200" cy="2286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23" t="80593" r="63277" b="16518"/>
          <a:stretch/>
        </p:blipFill>
        <p:spPr bwMode="auto">
          <a:xfrm>
            <a:off x="228599" y="4655773"/>
            <a:ext cx="4648201" cy="330200"/>
          </a:xfrm>
          <a:prstGeom prst="rect">
            <a:avLst/>
          </a:prstGeom>
          <a:noFill/>
          <a:ln w="9525">
            <a:noFill/>
            <a:miter lim="800000"/>
            <a:headEnd/>
            <a:tailEnd/>
          </a:ln>
          <a:effectLst>
            <a:outerShdw blurRad="177800" dist="35921" dir="600000" algn="ctr" rotWithShape="0">
              <a:schemeClr val="tx1">
                <a:alpha val="80000"/>
              </a:schemeClr>
            </a:outerShdw>
          </a:effectLst>
          <a:extLst>
            <a:ext uri="{909E8E84-426E-40DD-AFC4-6F175D3DCCD1}">
              <a14:hiddenFill xmlns:a14="http://schemas.microsoft.com/office/drawing/2010/main">
                <a:solidFill>
                  <a:schemeClr val="accent1"/>
                </a:solidFill>
              </a14:hiddenFill>
            </a:ext>
          </a:extLst>
        </p:spPr>
      </p:pic>
      <p:sp>
        <p:nvSpPr>
          <p:cNvPr id="10" name="Oval 9"/>
          <p:cNvSpPr/>
          <p:nvPr/>
        </p:nvSpPr>
        <p:spPr>
          <a:xfrm>
            <a:off x="3810000" y="4706572"/>
            <a:ext cx="1066800" cy="304799"/>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029200" y="4655773"/>
            <a:ext cx="762000" cy="35559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Adding Work Hours using the Graphical Method</a:t>
            </a:r>
            <a:endParaRPr lang="en-US" sz="3200" dirty="0"/>
          </a:p>
        </p:txBody>
      </p:sp>
      <p:sp>
        <p:nvSpPr>
          <p:cNvPr id="3" name="Content Placeholder 2"/>
          <p:cNvSpPr>
            <a:spLocks noGrp="1"/>
          </p:cNvSpPr>
          <p:nvPr>
            <p:ph sz="quarter" idx="1"/>
          </p:nvPr>
        </p:nvSpPr>
        <p:spPr/>
        <p:txBody>
          <a:bodyPr>
            <a:normAutofit lnSpcReduction="10000"/>
          </a:bodyPr>
          <a:lstStyle/>
          <a:p>
            <a:pPr marL="320040" lvl="1" indent="-320040">
              <a:lnSpc>
                <a:spcPct val="95000"/>
              </a:lnSpc>
              <a:spcBef>
                <a:spcPts val="700"/>
              </a:spcBef>
              <a:buClr>
                <a:schemeClr val="accent2"/>
              </a:buClr>
              <a:buSzPct val="60000"/>
              <a:buFont typeface="Wingdings"/>
              <a:buChar char=""/>
            </a:pPr>
            <a:r>
              <a:rPr lang="en-US" sz="2400" dirty="0" smtClean="0"/>
              <a:t>Using the Duty Type drop-down menu, find the duty type that you would like to log.</a:t>
            </a:r>
          </a:p>
          <a:p>
            <a:pPr marL="320040" lvl="1" indent="-320040">
              <a:lnSpc>
                <a:spcPct val="95000"/>
              </a:lnSpc>
              <a:spcBef>
                <a:spcPts val="700"/>
              </a:spcBef>
              <a:buClr>
                <a:schemeClr val="accent2"/>
              </a:buClr>
              <a:buSzPct val="60000"/>
              <a:buFont typeface="Wingdings"/>
              <a:buChar char=""/>
            </a:pPr>
            <a:r>
              <a:rPr lang="en-US" sz="2400" dirty="0" smtClean="0"/>
              <a:t>Select a day and time on the graph and hold down the left mouse button, “painting” your time from left to right across the screen.</a:t>
            </a:r>
          </a:p>
          <a:p>
            <a:pPr marL="320040" lvl="1" indent="-320040">
              <a:lnSpc>
                <a:spcPct val="95000"/>
              </a:lnSpc>
              <a:spcBef>
                <a:spcPts val="700"/>
              </a:spcBef>
              <a:buClr>
                <a:schemeClr val="accent2"/>
              </a:buClr>
              <a:buSzPct val="60000"/>
              <a:buFont typeface="Wingdings"/>
              <a:buChar char=""/>
            </a:pPr>
            <a:r>
              <a:rPr lang="en-US" sz="2400" dirty="0" smtClean="0"/>
              <a:t>To erase: move your mouse backward over the entry until the color disappears.</a:t>
            </a:r>
          </a:p>
          <a:p>
            <a:pPr marL="320040" lvl="1" indent="-320040">
              <a:lnSpc>
                <a:spcPct val="95000"/>
              </a:lnSpc>
              <a:spcBef>
                <a:spcPts val="700"/>
              </a:spcBef>
              <a:buClr>
                <a:schemeClr val="accent2"/>
              </a:buClr>
              <a:buSzPct val="60000"/>
              <a:buNone/>
            </a:pPr>
            <a:endParaRPr lang="en-US" sz="2400" dirty="0" smtClean="0"/>
          </a:p>
          <a:p>
            <a:pPr marL="0" lvl="1" indent="0">
              <a:lnSpc>
                <a:spcPct val="95000"/>
              </a:lnSpc>
              <a:spcBef>
                <a:spcPts val="700"/>
              </a:spcBef>
              <a:buClr>
                <a:schemeClr val="accent2"/>
              </a:buClr>
              <a:buSzPct val="60000"/>
              <a:buNone/>
            </a:pPr>
            <a:r>
              <a:rPr lang="en-US" sz="2400" b="1" dirty="0" smtClean="0"/>
              <a:t>NOTE: 	When you are finished logging, you MUST click the Save button!</a:t>
            </a:r>
            <a:r>
              <a:rPr lang="en-US" sz="2400" dirty="0" smtClean="0"/>
              <a:t> You will know your entry has been saved when the screen refreshes and your entries appear with a cross-hatch pattern.</a:t>
            </a:r>
            <a:endParaRPr lang="en-US" sz="2400" b="1" dirty="0" smtClean="0"/>
          </a:p>
          <a:p>
            <a:pPr marL="320040" lvl="1" indent="-320040">
              <a:lnSpc>
                <a:spcPct val="95000"/>
              </a:lnSpc>
              <a:spcBef>
                <a:spcPts val="700"/>
              </a:spcBef>
              <a:buClr>
                <a:schemeClr val="accent2"/>
              </a:buClr>
              <a:buSzPct val="60000"/>
              <a:buNone/>
            </a:pPr>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Adding Work Hours using the Graphical Method</a:t>
            </a:r>
            <a:endParaRPr lang="en-US" sz="3200" dirty="0"/>
          </a:p>
        </p:txBody>
      </p:sp>
      <p:pic>
        <p:nvPicPr>
          <p:cNvPr id="7" name="Content Placeholder 6"/>
          <p:cNvPicPr>
            <a:picLocks noGrp="1" noChangeAspect="1"/>
          </p:cNvPicPr>
          <p:nvPr>
            <p:ph sz="quarter" idx="1"/>
          </p:nvPr>
        </p:nvPicPr>
        <p:blipFill>
          <a:blip r:embed="rId3"/>
          <a:stretch>
            <a:fillRect/>
          </a:stretch>
        </p:blipFill>
        <p:spPr>
          <a:xfrm>
            <a:off x="612648" y="1600200"/>
            <a:ext cx="8153400" cy="3584734"/>
          </a:xfrm>
          <a:prstGeom prst="rect">
            <a:avLst/>
          </a:prstGeom>
        </p:spPr>
      </p:pic>
      <p:sp>
        <p:nvSpPr>
          <p:cNvPr id="5" name="Oval 4"/>
          <p:cNvSpPr/>
          <p:nvPr/>
        </p:nvSpPr>
        <p:spPr>
          <a:xfrm>
            <a:off x="304800" y="1981200"/>
            <a:ext cx="3657600" cy="5334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4800" y="4956334"/>
            <a:ext cx="3581400" cy="4572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Viewing and Editing Work Hours</a:t>
            </a:r>
            <a:endParaRPr lang="en-US" sz="3200" dirty="0"/>
          </a:p>
        </p:txBody>
      </p:sp>
      <p:sp>
        <p:nvSpPr>
          <p:cNvPr id="3" name="Content Placeholder 2"/>
          <p:cNvSpPr>
            <a:spLocks noGrp="1"/>
          </p:cNvSpPr>
          <p:nvPr>
            <p:ph sz="quarter" idx="1"/>
          </p:nvPr>
        </p:nvSpPr>
        <p:spPr/>
        <p:txBody>
          <a:bodyPr>
            <a:normAutofit/>
          </a:bodyPr>
          <a:lstStyle/>
          <a:p>
            <a:pPr marL="457200" lvl="1" indent="-457200">
              <a:lnSpc>
                <a:spcPct val="95000"/>
              </a:lnSpc>
              <a:spcBef>
                <a:spcPts val="700"/>
              </a:spcBef>
              <a:buClr>
                <a:schemeClr val="accent2"/>
              </a:buClr>
              <a:buSzPct val="100000"/>
              <a:buFont typeface="+mj-lt"/>
              <a:buAutoNum type="arabicPeriod"/>
            </a:pPr>
            <a:r>
              <a:rPr lang="en-US" sz="2000" dirty="0" smtClean="0"/>
              <a:t>Go to </a:t>
            </a:r>
            <a:r>
              <a:rPr lang="en-US" sz="2000" b="1" dirty="0" smtClean="0">
                <a:solidFill>
                  <a:schemeClr val="accent2"/>
                </a:solidFill>
              </a:rPr>
              <a:t>Duty Hours &gt; View Hours &gt; Edit in Bulk</a:t>
            </a:r>
          </a:p>
          <a:p>
            <a:pPr marL="457200" lvl="1" indent="-457200">
              <a:lnSpc>
                <a:spcPct val="95000"/>
              </a:lnSpc>
              <a:spcBef>
                <a:spcPts val="700"/>
              </a:spcBef>
              <a:buClr>
                <a:schemeClr val="accent2"/>
              </a:buClr>
              <a:buSzPct val="100000"/>
              <a:buFont typeface="+mj-lt"/>
              <a:buAutoNum type="arabicPeriod"/>
            </a:pPr>
            <a:r>
              <a:rPr lang="en-US" sz="2000" dirty="0" smtClean="0"/>
              <a:t>From the Action drop-down menu, select Edit/Approve, Delete or Did Not Work.  The Start or End dates, time and assignment may also be edited.</a:t>
            </a:r>
          </a:p>
          <a:p>
            <a:pPr marL="457200" lvl="1" indent="-457200">
              <a:lnSpc>
                <a:spcPct val="95000"/>
              </a:lnSpc>
              <a:spcBef>
                <a:spcPts val="700"/>
              </a:spcBef>
              <a:buClr>
                <a:schemeClr val="accent2"/>
              </a:buClr>
              <a:buSzPct val="100000"/>
              <a:buFont typeface="+mj-lt"/>
              <a:buAutoNum type="arabicPeriod"/>
            </a:pPr>
            <a:r>
              <a:rPr lang="en-US" sz="2000" dirty="0" smtClean="0"/>
              <a:t>Click </a:t>
            </a:r>
            <a:r>
              <a:rPr lang="en-US" sz="2000" b="1" dirty="0" smtClean="0">
                <a:solidFill>
                  <a:schemeClr val="accent2"/>
                </a:solidFill>
              </a:rPr>
              <a:t>Save</a:t>
            </a:r>
            <a:r>
              <a:rPr lang="en-US" sz="2000" dirty="0" smtClean="0"/>
              <a:t>.</a:t>
            </a:r>
          </a:p>
          <a:p>
            <a:pPr marL="320040" lvl="1" indent="-320040">
              <a:lnSpc>
                <a:spcPct val="95000"/>
              </a:lnSpc>
              <a:spcBef>
                <a:spcPts val="700"/>
              </a:spcBef>
              <a:buClr>
                <a:schemeClr val="accent2"/>
              </a:buClr>
              <a:buSzPct val="60000"/>
              <a:buFont typeface="Wingdings"/>
              <a:buChar char=""/>
            </a:pPr>
            <a:endParaRPr lang="en-US" sz="1000" dirty="0" smtClean="0"/>
          </a:p>
          <a:p>
            <a:pPr marL="320040" lvl="1" indent="-320040">
              <a:lnSpc>
                <a:spcPct val="95000"/>
              </a:lnSpc>
              <a:spcBef>
                <a:spcPts val="700"/>
              </a:spcBef>
              <a:buClr>
                <a:schemeClr val="accent2"/>
              </a:buClr>
              <a:buSzPct val="60000"/>
              <a:buNone/>
            </a:pPr>
            <a:endParaRPr lang="en-US" sz="2400" dirty="0" smtClean="0"/>
          </a:p>
          <a:p>
            <a:pPr marL="320040" lvl="1" indent="-320040">
              <a:lnSpc>
                <a:spcPct val="95000"/>
              </a:lnSpc>
              <a:spcBef>
                <a:spcPts val="700"/>
              </a:spcBef>
              <a:buClr>
                <a:schemeClr val="accent2"/>
              </a:buClr>
              <a:buSzPct val="60000"/>
              <a:buNone/>
            </a:pPr>
            <a:endParaRPr lang="en-US" sz="2400" dirty="0" smtClean="0"/>
          </a:p>
          <a:p>
            <a:pPr marL="320040" lvl="1" indent="-320040">
              <a:lnSpc>
                <a:spcPct val="95000"/>
              </a:lnSpc>
              <a:spcBef>
                <a:spcPts val="700"/>
              </a:spcBef>
              <a:buClr>
                <a:schemeClr val="accent2"/>
              </a:buClr>
              <a:buSzPct val="60000"/>
              <a:buNone/>
            </a:pPr>
            <a:endParaRPr lang="en-US" sz="2400" dirty="0" smtClean="0"/>
          </a:p>
          <a:p>
            <a:pPr marL="320040" lvl="1" indent="-320040">
              <a:lnSpc>
                <a:spcPct val="95000"/>
              </a:lnSpc>
              <a:spcBef>
                <a:spcPts val="700"/>
              </a:spcBef>
              <a:buClr>
                <a:schemeClr val="accent2"/>
              </a:buClr>
              <a:buSzPct val="60000"/>
              <a:buNone/>
            </a:pPr>
            <a:endParaRPr lang="en-US" sz="2400" dirty="0" smtClean="0"/>
          </a:p>
        </p:txBody>
      </p:sp>
      <p:pic>
        <p:nvPicPr>
          <p:cNvPr id="5" name="Picture 4"/>
          <p:cNvPicPr>
            <a:picLocks noChangeAspect="1"/>
          </p:cNvPicPr>
          <p:nvPr/>
        </p:nvPicPr>
        <p:blipFill>
          <a:blip r:embed="rId3"/>
          <a:stretch>
            <a:fillRect/>
          </a:stretch>
        </p:blipFill>
        <p:spPr>
          <a:xfrm>
            <a:off x="247016" y="3685693"/>
            <a:ext cx="8553450" cy="1958207"/>
          </a:xfrm>
          <a:prstGeom prst="rect">
            <a:avLst/>
          </a:prstGeom>
        </p:spPr>
      </p:pic>
      <p:sp>
        <p:nvSpPr>
          <p:cNvPr id="10" name="Oval 9"/>
          <p:cNvSpPr/>
          <p:nvPr/>
        </p:nvSpPr>
        <p:spPr>
          <a:xfrm>
            <a:off x="172341" y="3685693"/>
            <a:ext cx="1124583" cy="384336"/>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753362" y="3832995"/>
            <a:ext cx="838200" cy="2286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66237" y="3802877"/>
            <a:ext cx="975233" cy="258717"/>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097903" y="3785744"/>
            <a:ext cx="1112375" cy="27585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42449" y="3685693"/>
            <a:ext cx="1524000" cy="384336"/>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910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Editing Work Hours – Alternate Option</a:t>
            </a:r>
            <a:endParaRPr lang="en-US" dirty="0"/>
          </a:p>
        </p:txBody>
      </p:sp>
      <p:sp>
        <p:nvSpPr>
          <p:cNvPr id="3" name="Content Placeholder 2"/>
          <p:cNvSpPr>
            <a:spLocks noGrp="1"/>
          </p:cNvSpPr>
          <p:nvPr>
            <p:ph sz="quarter" idx="1"/>
          </p:nvPr>
        </p:nvSpPr>
        <p:spPr/>
        <p:txBody>
          <a:bodyPr>
            <a:normAutofit/>
          </a:bodyPr>
          <a:lstStyle/>
          <a:p>
            <a:pPr marL="0" indent="0">
              <a:buNone/>
            </a:pPr>
            <a:r>
              <a:rPr lang="en-US" sz="2000" dirty="0"/>
              <a:t>Go to </a:t>
            </a:r>
            <a:r>
              <a:rPr lang="en-US" sz="2000" b="1" dirty="0" smtClean="0">
                <a:solidFill>
                  <a:schemeClr val="accent2"/>
                </a:solidFill>
              </a:rPr>
              <a:t>Duty </a:t>
            </a:r>
            <a:r>
              <a:rPr lang="en-US" sz="2000" b="1" dirty="0">
                <a:solidFill>
                  <a:schemeClr val="accent2"/>
                </a:solidFill>
              </a:rPr>
              <a:t>Hours &gt; </a:t>
            </a:r>
            <a:r>
              <a:rPr lang="en-US" sz="2000" b="1" dirty="0" smtClean="0">
                <a:solidFill>
                  <a:schemeClr val="accent2"/>
                </a:solidFill>
              </a:rPr>
              <a:t>View Hours</a:t>
            </a:r>
          </a:p>
          <a:p>
            <a:endParaRPr lang="en-US" sz="2000" dirty="0"/>
          </a:p>
        </p:txBody>
      </p:sp>
      <p:sp>
        <p:nvSpPr>
          <p:cNvPr id="7" name="Oval 6"/>
          <p:cNvSpPr/>
          <p:nvPr/>
        </p:nvSpPr>
        <p:spPr>
          <a:xfrm>
            <a:off x="-1600200" y="5105400"/>
            <a:ext cx="838200" cy="3048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381000" y="2247901"/>
            <a:ext cx="8208715" cy="2514599"/>
          </a:xfrm>
          <a:prstGeom prst="rect">
            <a:avLst/>
          </a:prstGeom>
        </p:spPr>
      </p:pic>
      <p:pic>
        <p:nvPicPr>
          <p:cNvPr id="5" name="Picture 4"/>
          <p:cNvPicPr>
            <a:picLocks noChangeAspect="1"/>
          </p:cNvPicPr>
          <p:nvPr/>
        </p:nvPicPr>
        <p:blipFill rotWithShape="1">
          <a:blip r:embed="rId4"/>
          <a:srcRect t="8267" r="6031" b="8152"/>
          <a:stretch/>
        </p:blipFill>
        <p:spPr>
          <a:xfrm>
            <a:off x="204667" y="3780692"/>
            <a:ext cx="537034" cy="533400"/>
          </a:xfrm>
          <a:prstGeom prst="rect">
            <a:avLst/>
          </a:prstGeom>
        </p:spPr>
      </p:pic>
      <p:sp>
        <p:nvSpPr>
          <p:cNvPr id="6" name="Oval 5"/>
          <p:cNvSpPr/>
          <p:nvPr/>
        </p:nvSpPr>
        <p:spPr>
          <a:xfrm>
            <a:off x="77724" y="3505200"/>
            <a:ext cx="838200" cy="9144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a:srcRect l="4023" t="2578"/>
          <a:stretch/>
        </p:blipFill>
        <p:spPr>
          <a:xfrm>
            <a:off x="2996324" y="4000501"/>
            <a:ext cx="2978065" cy="2696308"/>
          </a:xfrm>
          <a:prstGeom prst="rect">
            <a:avLst/>
          </a:prstGeom>
        </p:spPr>
      </p:pic>
    </p:spTree>
    <p:extLst>
      <p:ext uri="{BB962C8B-B14F-4D97-AF65-F5344CB8AC3E}">
        <p14:creationId xmlns:p14="http://schemas.microsoft.com/office/powerpoint/2010/main" val="246856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Time </a:t>
            </a:r>
            <a:r>
              <a:rPr lang="en-US" dirty="0" smtClean="0"/>
              <a:t>Off</a:t>
            </a:r>
            <a:endParaRPr lang="en-US" dirty="0"/>
          </a:p>
        </p:txBody>
      </p:sp>
      <p:pic>
        <p:nvPicPr>
          <p:cNvPr id="4" name="Content Placeholder 3"/>
          <p:cNvPicPr>
            <a:picLocks noGrp="1" noChangeAspect="1"/>
          </p:cNvPicPr>
          <p:nvPr>
            <p:ph sz="quarter" idx="1"/>
          </p:nvPr>
        </p:nvPicPr>
        <p:blipFill>
          <a:blip r:embed="rId3"/>
          <a:stretch>
            <a:fillRect/>
          </a:stretch>
        </p:blipFill>
        <p:spPr>
          <a:xfrm>
            <a:off x="1815824" y="3000844"/>
            <a:ext cx="5220104" cy="3654073"/>
          </a:xfrm>
          <a:prstGeom prst="rect">
            <a:avLst/>
          </a:prstGeom>
        </p:spPr>
      </p:pic>
      <p:pic>
        <p:nvPicPr>
          <p:cNvPr id="9" name="Picture 8"/>
          <p:cNvPicPr>
            <a:picLocks noChangeAspect="1"/>
          </p:cNvPicPr>
          <p:nvPr/>
        </p:nvPicPr>
        <p:blipFill>
          <a:blip r:embed="rId4"/>
          <a:stretch>
            <a:fillRect/>
          </a:stretch>
        </p:blipFill>
        <p:spPr>
          <a:xfrm>
            <a:off x="351445" y="1780626"/>
            <a:ext cx="8379434" cy="752143"/>
          </a:xfrm>
          <a:prstGeom prst="rect">
            <a:avLst/>
          </a:prstGeom>
        </p:spPr>
      </p:pic>
      <p:sp>
        <p:nvSpPr>
          <p:cNvPr id="6" name="Oval 5"/>
          <p:cNvSpPr/>
          <p:nvPr/>
        </p:nvSpPr>
        <p:spPr>
          <a:xfrm>
            <a:off x="8001000" y="1969335"/>
            <a:ext cx="835152" cy="374723"/>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00200" y="6162963"/>
            <a:ext cx="1524000" cy="527123"/>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94338" y="3352800"/>
            <a:ext cx="4501662" cy="838199"/>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419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Tips/Tricks	</a:t>
            </a:r>
            <a:endParaRPr lang="en-US" dirty="0"/>
          </a:p>
        </p:txBody>
      </p:sp>
      <p:sp>
        <p:nvSpPr>
          <p:cNvPr id="3" name="Content Placeholder 2"/>
          <p:cNvSpPr>
            <a:spLocks noGrp="1"/>
          </p:cNvSpPr>
          <p:nvPr>
            <p:ph sz="quarter" idx="1"/>
          </p:nvPr>
        </p:nvSpPr>
        <p:spPr>
          <a:xfrm>
            <a:off x="612648" y="1600200"/>
            <a:ext cx="8153400" cy="4876800"/>
          </a:xfrm>
        </p:spPr>
        <p:txBody>
          <a:bodyPr>
            <a:normAutofit fontScale="92500"/>
          </a:bodyPr>
          <a:lstStyle/>
          <a:p>
            <a:pPr marL="1828800" indent="-509588"/>
            <a:r>
              <a:rPr lang="en-US" sz="2400" dirty="0" smtClean="0"/>
              <a:t>Enter duty hours by the 5</a:t>
            </a:r>
            <a:r>
              <a:rPr lang="en-US" sz="2400" baseline="30000" dirty="0" smtClean="0"/>
              <a:t>th</a:t>
            </a:r>
            <a:r>
              <a:rPr lang="en-US" sz="2400" dirty="0" smtClean="0"/>
              <a:t> working day of each month.</a:t>
            </a:r>
          </a:p>
          <a:p>
            <a:pPr marL="1828800" indent="-509588"/>
            <a:endParaRPr lang="en-US" sz="2400" dirty="0" smtClean="0"/>
          </a:p>
          <a:p>
            <a:pPr marL="1828800" indent="-509588"/>
            <a:r>
              <a:rPr lang="en-US" sz="2400" dirty="0" smtClean="0"/>
              <a:t>Minimize gaps in your schedule.</a:t>
            </a:r>
          </a:p>
          <a:p>
            <a:pPr marL="1828800" indent="-509588"/>
            <a:endParaRPr lang="en-US" sz="2400" dirty="0" smtClean="0"/>
          </a:p>
          <a:p>
            <a:pPr marL="1828800" indent="-509588"/>
            <a:r>
              <a:rPr lang="en-US" sz="2400" dirty="0" smtClean="0"/>
              <a:t>Time logged for past work hours is automatically approved. If you are logging future work hours, you will have to go back and approve them once they have occurred (your program may not allow logging future hours). </a:t>
            </a:r>
          </a:p>
          <a:p>
            <a:pPr marL="1828800" indent="-517525"/>
            <a:endParaRPr lang="en-US" sz="2400" dirty="0" smtClean="0"/>
          </a:p>
          <a:p>
            <a:pPr marL="1828800" indent="-517525"/>
            <a:r>
              <a:rPr lang="en-US" sz="2400" dirty="0" smtClean="0"/>
              <a:t>Items that overlap or conflict appear with a red asterisk next to them and won’t be approved.</a:t>
            </a:r>
          </a:p>
          <a:p>
            <a:endParaRPr lang="en-US" b="1" dirty="0"/>
          </a:p>
        </p:txBody>
      </p:sp>
      <p:pic>
        <p:nvPicPr>
          <p:cNvPr id="1026" name="Picture 2" descr="C:\Documents and Settings\chri0878\Local Settings\Temporary Internet Files\Content.IE5\EIZKHSDM\MC900367542[1].wmf"/>
          <p:cNvPicPr>
            <a:picLocks noChangeAspect="1" noChangeArrowheads="1"/>
          </p:cNvPicPr>
          <p:nvPr/>
        </p:nvPicPr>
        <p:blipFill>
          <a:blip r:embed="rId3" cstate="print"/>
          <a:srcRect/>
          <a:stretch>
            <a:fillRect/>
          </a:stretch>
        </p:blipFill>
        <p:spPr bwMode="auto">
          <a:xfrm>
            <a:off x="457200" y="2743200"/>
            <a:ext cx="1034186" cy="1816913"/>
          </a:xfrm>
          <a:prstGeom prst="rect">
            <a:avLst/>
          </a:prstGeom>
          <a:noFill/>
          <a:ln>
            <a:noFill/>
          </a:ln>
          <a:effectLst>
            <a:outerShdw blurRad="190500" dist="35921" dir="1800000" algn="ctr" rotWithShape="0">
              <a:schemeClr val="tx1">
                <a:alpha val="86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Work </a:t>
            </a:r>
            <a:r>
              <a:rPr lang="en-US" sz="3200" dirty="0"/>
              <a:t>Hour Violations</a:t>
            </a:r>
          </a:p>
        </p:txBody>
      </p:sp>
      <p:sp>
        <p:nvSpPr>
          <p:cNvPr id="3" name="Content Placeholder 2"/>
          <p:cNvSpPr>
            <a:spLocks noGrp="1"/>
          </p:cNvSpPr>
          <p:nvPr>
            <p:ph sz="quarter" idx="1"/>
          </p:nvPr>
        </p:nvSpPr>
        <p:spPr>
          <a:xfrm>
            <a:off x="612648" y="1600199"/>
            <a:ext cx="8153400" cy="1611237"/>
          </a:xfrm>
        </p:spPr>
        <p:txBody>
          <a:bodyPr>
            <a:normAutofit/>
          </a:bodyPr>
          <a:lstStyle/>
          <a:p>
            <a:pPr marL="0" indent="0">
              <a:buNone/>
            </a:pPr>
            <a:r>
              <a:rPr lang="en-US" sz="2000" b="1" dirty="0" smtClean="0">
                <a:solidFill>
                  <a:schemeClr val="accent2"/>
                </a:solidFill>
              </a:rPr>
              <a:t>Duty </a:t>
            </a:r>
            <a:r>
              <a:rPr lang="en-US" sz="2000" b="1" dirty="0">
                <a:solidFill>
                  <a:schemeClr val="accent2"/>
                </a:solidFill>
              </a:rPr>
              <a:t>Hours &gt; View Hours</a:t>
            </a:r>
            <a:endParaRPr lang="en-US" sz="2000" b="1" dirty="0" smtClean="0">
              <a:solidFill>
                <a:schemeClr val="accent2"/>
              </a:solidFill>
            </a:endParaRPr>
          </a:p>
          <a:p>
            <a:r>
              <a:rPr lang="en-US" sz="2000" dirty="0" smtClean="0"/>
              <a:t>Duty </a:t>
            </a:r>
            <a:r>
              <a:rPr lang="en-US" sz="2000" dirty="0"/>
              <a:t>hour violations will appear in </a:t>
            </a:r>
            <a:r>
              <a:rPr lang="en-US" sz="2000" b="1" dirty="0">
                <a:solidFill>
                  <a:srgbClr val="FF0000"/>
                </a:solidFill>
              </a:rPr>
              <a:t>red</a:t>
            </a:r>
            <a:r>
              <a:rPr lang="en-US" sz="2000" dirty="0"/>
              <a:t> </a:t>
            </a:r>
            <a:endParaRPr lang="en-US" sz="2000" dirty="0" smtClean="0"/>
          </a:p>
          <a:p>
            <a:r>
              <a:rPr lang="en-US" sz="2000" dirty="0" smtClean="0"/>
              <a:t>To add a comment, click </a:t>
            </a:r>
            <a:r>
              <a:rPr lang="en-US" sz="2000" dirty="0"/>
              <a:t>on the notepad </a:t>
            </a:r>
            <a:r>
              <a:rPr lang="en-US" sz="2000" dirty="0" smtClean="0"/>
              <a:t>icon</a:t>
            </a:r>
          </a:p>
          <a:p>
            <a:r>
              <a:rPr lang="en-US" sz="2000" dirty="0" smtClean="0"/>
              <a:t>To add a cause, click on “Details” to the far left of the log.</a:t>
            </a:r>
          </a:p>
          <a:p>
            <a:endParaRPr lang="en-US" sz="2000" dirty="0"/>
          </a:p>
          <a:p>
            <a:pPr marL="0" indent="0">
              <a:buNone/>
            </a:pP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00" t="36741" r="2917" b="37333"/>
          <a:stretch/>
        </p:blipFill>
        <p:spPr bwMode="auto">
          <a:xfrm>
            <a:off x="84083" y="3668637"/>
            <a:ext cx="8850367" cy="1357418"/>
          </a:xfrm>
          <a:prstGeom prst="rect">
            <a:avLst/>
          </a:prstGeom>
          <a:noFill/>
          <a:ln w="9525">
            <a:solidFill>
              <a:schemeClr val="accent1">
                <a:lumMod val="60000"/>
                <a:lumOff val="40000"/>
              </a:schemeClr>
            </a:solidFill>
            <a:miter lim="800000"/>
            <a:headEnd/>
            <a:tailEnd/>
          </a:ln>
          <a:effectLst>
            <a:outerShdw blurRad="177800" dist="50800" dir="1200000" algn="ctr" rotWithShape="0">
              <a:schemeClr val="tx1">
                <a:alpha val="85000"/>
              </a:scheme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84083" y="3211437"/>
            <a:ext cx="8850367" cy="400110"/>
          </a:xfrm>
          <a:prstGeom prst="rect">
            <a:avLst/>
          </a:prstGeom>
          <a:noFill/>
        </p:spPr>
        <p:txBody>
          <a:bodyPr wrap="square" rtlCol="0">
            <a:spAutoFit/>
          </a:bodyPr>
          <a:lstStyle/>
          <a:p>
            <a:r>
              <a:rPr lang="en-US" sz="2000" b="1" dirty="0">
                <a:solidFill>
                  <a:schemeClr val="accent2"/>
                </a:solidFill>
              </a:rPr>
              <a:t>View</a:t>
            </a:r>
            <a:r>
              <a:rPr lang="en-US" dirty="0" smtClean="0"/>
              <a:t> </a:t>
            </a:r>
            <a:r>
              <a:rPr lang="en-US" sz="2000" b="1" dirty="0">
                <a:solidFill>
                  <a:schemeClr val="accent2"/>
                </a:solidFill>
              </a:rPr>
              <a:t>Hours</a:t>
            </a:r>
          </a:p>
        </p:txBody>
      </p:sp>
      <p:sp>
        <p:nvSpPr>
          <p:cNvPr id="9" name="Oval 8"/>
          <p:cNvSpPr/>
          <p:nvPr/>
        </p:nvSpPr>
        <p:spPr>
          <a:xfrm>
            <a:off x="8591549" y="4156846"/>
            <a:ext cx="419100"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794" y="4702145"/>
            <a:ext cx="419100"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8530" y="5203673"/>
            <a:ext cx="564578" cy="600164"/>
          </a:xfrm>
          <a:prstGeom prst="rect">
            <a:avLst/>
          </a:prstGeom>
          <a:noFill/>
        </p:spPr>
        <p:txBody>
          <a:bodyPr wrap="none" rtlCol="0">
            <a:spAutoFit/>
          </a:bodyPr>
          <a:lstStyle/>
          <a:p>
            <a:r>
              <a:rPr lang="en-US" sz="1100" dirty="0" smtClean="0"/>
              <a:t>Edit</a:t>
            </a:r>
          </a:p>
          <a:p>
            <a:r>
              <a:rPr lang="en-US" sz="1100" dirty="0" smtClean="0"/>
              <a:t>Delete</a:t>
            </a:r>
          </a:p>
          <a:p>
            <a:r>
              <a:rPr lang="en-US" sz="1100" dirty="0" smtClean="0"/>
              <a:t>Details</a:t>
            </a:r>
            <a:endParaRPr lang="en-US" sz="1100" dirty="0"/>
          </a:p>
        </p:txBody>
      </p:sp>
      <p:cxnSp>
        <p:nvCxnSpPr>
          <p:cNvPr id="13" name="Straight Arrow Connector 12"/>
          <p:cNvCxnSpPr/>
          <p:nvPr/>
        </p:nvCxnSpPr>
        <p:spPr>
          <a:xfrm flipH="1" flipV="1">
            <a:off x="208530" y="5083145"/>
            <a:ext cx="76200" cy="269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35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Duty Hour Violations</a:t>
            </a:r>
            <a:endParaRPr lang="en-US" sz="3200" dirty="0"/>
          </a:p>
        </p:txBody>
      </p:sp>
      <p:sp>
        <p:nvSpPr>
          <p:cNvPr id="14" name="TextBox 13"/>
          <p:cNvSpPr txBox="1"/>
          <p:nvPr/>
        </p:nvSpPr>
        <p:spPr>
          <a:xfrm>
            <a:off x="609600" y="1447800"/>
            <a:ext cx="8077200" cy="646331"/>
          </a:xfrm>
          <a:prstGeom prst="rect">
            <a:avLst/>
          </a:prstGeom>
          <a:noFill/>
        </p:spPr>
        <p:txBody>
          <a:bodyPr wrap="square" rtlCol="0">
            <a:spAutoFit/>
          </a:bodyPr>
          <a:lstStyle/>
          <a:p>
            <a:r>
              <a:rPr lang="en-US" dirty="0" smtClean="0"/>
              <a:t>You may use the “Violations” tab to see your violations.  You may add a “cause” for the violation by clicking on the Rule that was violated for that log.</a:t>
            </a:r>
            <a:endParaRPr lang="en-US" dirty="0"/>
          </a:p>
        </p:txBody>
      </p:sp>
      <p:pic>
        <p:nvPicPr>
          <p:cNvPr id="3" name="Picture 2"/>
          <p:cNvPicPr>
            <a:picLocks noChangeAspect="1"/>
          </p:cNvPicPr>
          <p:nvPr/>
        </p:nvPicPr>
        <p:blipFill rotWithShape="1">
          <a:blip r:embed="rId3"/>
          <a:srcRect l="-27656" t="-49148" r="-27547" b="-6054"/>
          <a:stretch/>
        </p:blipFill>
        <p:spPr>
          <a:xfrm>
            <a:off x="-2176463" y="1143000"/>
            <a:ext cx="13496925" cy="4572000"/>
          </a:xfrm>
          <a:prstGeom prst="rect">
            <a:avLst/>
          </a:prstGeom>
        </p:spPr>
      </p:pic>
    </p:spTree>
    <p:extLst>
      <p:ext uri="{BB962C8B-B14F-4D97-AF65-F5344CB8AC3E}">
        <p14:creationId xmlns:p14="http://schemas.microsoft.com/office/powerpoint/2010/main" val="2787412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Work Hours: Why?</a:t>
            </a:r>
            <a:endParaRPr lang="en-US" dirty="0"/>
          </a:p>
        </p:txBody>
      </p:sp>
      <p:sp>
        <p:nvSpPr>
          <p:cNvPr id="3" name="Content Placeholder 2"/>
          <p:cNvSpPr>
            <a:spLocks noGrp="1"/>
          </p:cNvSpPr>
          <p:nvPr>
            <p:ph sz="quarter" idx="1"/>
          </p:nvPr>
        </p:nvSpPr>
        <p:spPr>
          <a:xfrm>
            <a:off x="533400" y="1600200"/>
            <a:ext cx="8153400" cy="4495800"/>
          </a:xfrm>
        </p:spPr>
        <p:txBody>
          <a:bodyPr>
            <a:normAutofit/>
          </a:bodyPr>
          <a:lstStyle/>
          <a:p>
            <a:pPr>
              <a:buNone/>
            </a:pPr>
            <a:r>
              <a:rPr lang="en-US" b="1" i="1" dirty="0" smtClean="0"/>
              <a:t>Why is it important to track my work hours?</a:t>
            </a:r>
          </a:p>
          <a:p>
            <a:pPr>
              <a:buNone/>
            </a:pPr>
            <a:endParaRPr lang="en-US" b="1" i="1" dirty="0" smtClean="0"/>
          </a:p>
          <a:p>
            <a:pPr marL="514350" indent="-514350">
              <a:buAutoNum type="arabicPeriod"/>
            </a:pPr>
            <a:r>
              <a:rPr lang="en-US" dirty="0" smtClean="0"/>
              <a:t>Monitoring ACGME work hour violations</a:t>
            </a:r>
          </a:p>
          <a:p>
            <a:pPr marL="514350" indent="-514350">
              <a:buAutoNum type="arabicPeriod"/>
            </a:pPr>
            <a:endParaRPr lang="en-US" dirty="0" smtClean="0"/>
          </a:p>
          <a:p>
            <a:pPr marL="514350" indent="-514350">
              <a:buAutoNum type="arabicPeriod"/>
            </a:pPr>
            <a:r>
              <a:rPr lang="en-US" dirty="0" smtClean="0"/>
              <a:t>Program management of rotations/locations in relation to violations</a:t>
            </a:r>
          </a:p>
          <a:p>
            <a:endParaRPr lang="en-US" dirty="0"/>
          </a:p>
        </p:txBody>
      </p:sp>
    </p:spTree>
  </p:cSld>
  <p:clrMapOvr>
    <a:masterClrMapping/>
  </p:clrMapOvr>
  <p:transition>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76400"/>
            <a:ext cx="8996574" cy="1933506"/>
          </a:xfrm>
          <a:prstGeom prst="rect">
            <a:avLst/>
          </a:prstGeom>
          <a:ln>
            <a:noFill/>
          </a:ln>
          <a:effectLst>
            <a:outerShdw blurRad="292100" dist="139700" dir="2700000" algn="tl" rotWithShape="0">
              <a:srgbClr val="333333">
                <a:alpha val="65000"/>
              </a:srgbClr>
            </a:outerShdw>
          </a:effectLst>
        </p:spPr>
      </p:pic>
      <p:sp>
        <p:nvSpPr>
          <p:cNvPr id="47107" name="Title 1"/>
          <p:cNvSpPr>
            <a:spLocks noGrp="1"/>
          </p:cNvSpPr>
          <p:nvPr>
            <p:ph type="title"/>
          </p:nvPr>
        </p:nvSpPr>
        <p:spPr>
          <a:xfrm>
            <a:off x="754411" y="228600"/>
            <a:ext cx="6096000" cy="914400"/>
          </a:xfrm>
        </p:spPr>
        <p:txBody>
          <a:bodyPr>
            <a:normAutofit/>
          </a:bodyPr>
          <a:lstStyle/>
          <a:p>
            <a:r>
              <a:rPr lang="en-US" dirty="0"/>
              <a:t>Causes for Violations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731" y="3429000"/>
            <a:ext cx="3810000" cy="32480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405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24744" cy="1143000"/>
          </a:xfrm>
        </p:spPr>
        <p:txBody>
          <a:bodyPr>
            <a:normAutofit/>
          </a:bodyPr>
          <a:lstStyle/>
          <a:p>
            <a:r>
              <a:rPr lang="en-US" dirty="0"/>
              <a:t>Add </a:t>
            </a:r>
            <a:r>
              <a:rPr lang="en-US" dirty="0" smtClean="0"/>
              <a:t>Cause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25869"/>
            <a:ext cx="8402266" cy="4572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136934" y="292470"/>
            <a:ext cx="974947" cy="276999"/>
          </a:xfrm>
          <a:prstGeom prst="rect">
            <a:avLst/>
          </a:prstGeom>
        </p:spPr>
        <p:txBody>
          <a:bodyPr wrap="none">
            <a:spAutoFit/>
          </a:bodyPr>
          <a:lstStyle/>
          <a:p>
            <a:pPr fontAlgn="base">
              <a:spcBef>
                <a:spcPct val="0"/>
              </a:spcBef>
              <a:spcAft>
                <a:spcPct val="0"/>
              </a:spcAft>
              <a:defRPr/>
            </a:pPr>
            <a:r>
              <a:rPr lang="en-US" sz="1200" dirty="0">
                <a:solidFill>
                  <a:srgbClr val="FEFEFE"/>
                </a:solidFill>
              </a:rPr>
              <a:t>Duty Hours</a:t>
            </a:r>
          </a:p>
        </p:txBody>
      </p:sp>
    </p:spTree>
    <p:extLst>
      <p:ext uri="{BB962C8B-B14F-4D97-AF65-F5344CB8AC3E}">
        <p14:creationId xmlns:p14="http://schemas.microsoft.com/office/powerpoint/2010/main" val="3841908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RMS Modules You Will Use</a:t>
            </a:r>
            <a:endParaRPr lang="en-US" dirty="0"/>
          </a:p>
        </p:txBody>
      </p:sp>
      <p:sp>
        <p:nvSpPr>
          <p:cNvPr id="3" name="Content Placeholder 2"/>
          <p:cNvSpPr>
            <a:spLocks noGrp="1"/>
          </p:cNvSpPr>
          <p:nvPr>
            <p:ph sz="quarter" idx="1"/>
          </p:nvPr>
        </p:nvSpPr>
        <p:spPr/>
        <p:txBody>
          <a:bodyPr/>
          <a:lstStyle/>
          <a:p>
            <a:r>
              <a:rPr lang="en-US" dirty="0" smtClean="0"/>
              <a:t>View Rotation </a:t>
            </a:r>
            <a:r>
              <a:rPr lang="en-US" dirty="0"/>
              <a:t>Schedules</a:t>
            </a:r>
          </a:p>
          <a:p>
            <a:r>
              <a:rPr lang="en-US" dirty="0" smtClean="0"/>
              <a:t>View </a:t>
            </a:r>
            <a:r>
              <a:rPr lang="en-US" dirty="0"/>
              <a:t>and </a:t>
            </a:r>
            <a:r>
              <a:rPr lang="en-US" dirty="0" smtClean="0"/>
              <a:t>Approve </a:t>
            </a:r>
            <a:r>
              <a:rPr lang="en-US" dirty="0"/>
              <a:t>Curriculum</a:t>
            </a:r>
          </a:p>
          <a:p>
            <a:r>
              <a:rPr lang="en-US" dirty="0" smtClean="0"/>
              <a:t>View </a:t>
            </a:r>
            <a:r>
              <a:rPr lang="en-US" dirty="0"/>
              <a:t>Conferences/Conference Reports</a:t>
            </a:r>
          </a:p>
          <a:p>
            <a:r>
              <a:rPr lang="en-US" dirty="0" smtClean="0"/>
              <a:t>Complete Evaluations/Run </a:t>
            </a:r>
            <a:r>
              <a:rPr lang="en-US" dirty="0"/>
              <a:t>Reports</a:t>
            </a:r>
          </a:p>
          <a:p>
            <a:r>
              <a:rPr lang="en-US" dirty="0" smtClean="0"/>
              <a:t>Enter </a:t>
            </a:r>
            <a:r>
              <a:rPr lang="en-US" dirty="0"/>
              <a:t>Scholarly Activities &amp;</a:t>
            </a:r>
            <a:r>
              <a:rPr lang="en-US" dirty="0" smtClean="0"/>
              <a:t> Journal </a:t>
            </a:r>
            <a:r>
              <a:rPr lang="en-US" dirty="0"/>
              <a:t>entries</a:t>
            </a:r>
          </a:p>
          <a:p>
            <a:r>
              <a:rPr lang="en-US" dirty="0" smtClean="0"/>
              <a:t>View Portfolio Reviews</a:t>
            </a:r>
          </a:p>
          <a:p>
            <a:r>
              <a:rPr lang="en-US" dirty="0" smtClean="0"/>
              <a:t>Enter &amp; View Procedures</a:t>
            </a:r>
          </a:p>
          <a:p>
            <a:r>
              <a:rPr lang="en-US" smtClean="0"/>
              <a:t>View Milestones Report</a:t>
            </a: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52400"/>
            <a:ext cx="8116585" cy="990600"/>
          </a:xfrm>
        </p:spPr>
        <p:txBody>
          <a:bodyPr rtlCol="0">
            <a:normAutofit/>
          </a:bodyPr>
          <a:lstStyle/>
          <a:p>
            <a:pPr eaLnBrk="1" fontAlgn="auto" hangingPunct="1">
              <a:spcAft>
                <a:spcPts val="0"/>
              </a:spcAft>
              <a:defRPr/>
            </a:pPr>
            <a:r>
              <a:rPr lang="en-US" dirty="0" smtClean="0"/>
              <a:t>My Rotation Schedule &amp; Curriculum</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6" t="7281" r="56315" b="80901"/>
          <a:stretch/>
        </p:blipFill>
        <p:spPr bwMode="auto">
          <a:xfrm>
            <a:off x="112159" y="1752814"/>
            <a:ext cx="6565188" cy="1350686"/>
          </a:xfrm>
          <a:prstGeom prst="rect">
            <a:avLst/>
          </a:prstGeom>
          <a:ln>
            <a:noFill/>
          </a:ln>
          <a:effectLst>
            <a:outerShdw blurRad="190500" dist="25400" dir="1200000" algn="tl" rotWithShape="0">
              <a:srgbClr val="000000">
                <a:alpha val="8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680" t="22787" r="31061" b="53119"/>
          <a:stretch/>
        </p:blipFill>
        <p:spPr bwMode="auto">
          <a:xfrm>
            <a:off x="685800" y="3838400"/>
            <a:ext cx="8116585" cy="2754028"/>
          </a:xfrm>
          <a:prstGeom prst="rect">
            <a:avLst/>
          </a:prstGeom>
          <a:ln>
            <a:noFill/>
          </a:ln>
          <a:effectLst>
            <a:outerShdw blurRad="190500" dist="25400" dir="1200000" algn="tl" rotWithShape="0">
              <a:srgbClr val="000000">
                <a:alpha val="8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81600" y="4143200"/>
            <a:ext cx="1905000" cy="685800"/>
          </a:xfrm>
          <a:prstGeom prst="rect">
            <a:avLst/>
          </a:prstGeom>
          <a:solidFill>
            <a:schemeClr val="accent2">
              <a:lumMod val="60000"/>
              <a:lumOff val="40000"/>
            </a:schemeClr>
          </a:solidFill>
          <a:ln w="9525">
            <a:solidFill>
              <a:schemeClr val="accent2">
                <a:lumMod val="50000"/>
              </a:schemeClr>
            </a:solidFill>
            <a:miter lim="800000"/>
            <a:headEnd/>
            <a:tailEnd/>
          </a:ln>
          <a:effectLst>
            <a:outerShdw blurRad="190500" dist="25400" dir="1200000" algn="tl" rotWithShape="0">
              <a:srgbClr val="000000">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467600" y="4143200"/>
            <a:ext cx="1334785" cy="685800"/>
          </a:xfrm>
          <a:prstGeom prst="rect">
            <a:avLst/>
          </a:prstGeom>
          <a:solidFill>
            <a:schemeClr val="accent2">
              <a:lumMod val="60000"/>
              <a:lumOff val="40000"/>
            </a:schemeClr>
          </a:solidFill>
          <a:ln w="9525">
            <a:solidFill>
              <a:schemeClr val="accent2">
                <a:lumMod val="50000"/>
              </a:schemeClr>
            </a:solidFill>
            <a:miter lim="800000"/>
            <a:headEnd/>
            <a:tailEnd/>
          </a:ln>
          <a:effectLst>
            <a:outerShdw blurRad="190500" dist="25400" dir="1200000" algn="tl" rotWithShape="0">
              <a:srgbClr val="000000">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81600" y="4312477"/>
            <a:ext cx="1905000" cy="338554"/>
          </a:xfrm>
          <a:prstGeom prst="rect">
            <a:avLst/>
          </a:prstGeom>
          <a:noFill/>
        </p:spPr>
        <p:txBody>
          <a:bodyPr wrap="square" rtlCol="0">
            <a:spAutoFit/>
          </a:bodyPr>
          <a:lstStyle/>
          <a:p>
            <a:r>
              <a:rPr lang="en-US" sz="1600" dirty="0" smtClean="0"/>
              <a:t>Rotation Information</a:t>
            </a:r>
            <a:endParaRPr lang="en-US" sz="1600" dirty="0"/>
          </a:p>
        </p:txBody>
      </p:sp>
      <p:sp>
        <p:nvSpPr>
          <p:cNvPr id="6" name="TextBox 5"/>
          <p:cNvSpPr txBox="1"/>
          <p:nvPr/>
        </p:nvSpPr>
        <p:spPr>
          <a:xfrm>
            <a:off x="7467600" y="4193712"/>
            <a:ext cx="1334785" cy="584775"/>
          </a:xfrm>
          <a:prstGeom prst="rect">
            <a:avLst/>
          </a:prstGeom>
          <a:noFill/>
        </p:spPr>
        <p:txBody>
          <a:bodyPr wrap="square" rtlCol="0">
            <a:spAutoFit/>
          </a:bodyPr>
          <a:lstStyle/>
          <a:p>
            <a:pPr algn="ctr"/>
            <a:r>
              <a:rPr lang="en-US" sz="1600" dirty="0" smtClean="0"/>
              <a:t>Curriculum Information</a:t>
            </a:r>
            <a:endParaRPr lang="en-US" sz="1600" dirty="0"/>
          </a:p>
        </p:txBody>
      </p:sp>
      <p:sp>
        <p:nvSpPr>
          <p:cNvPr id="12" name="Oval 11"/>
          <p:cNvSpPr/>
          <p:nvPr/>
        </p:nvSpPr>
        <p:spPr>
          <a:xfrm>
            <a:off x="152400" y="2633130"/>
            <a:ext cx="1295400" cy="338669"/>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1447800" y="3103500"/>
            <a:ext cx="990600" cy="782700"/>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01000" cy="1143000"/>
          </a:xfrm>
        </p:spPr>
        <p:txBody>
          <a:bodyPr rtlCol="0">
            <a:normAutofit/>
          </a:bodyPr>
          <a:lstStyle/>
          <a:p>
            <a:pPr eaLnBrk="1" fontAlgn="auto" hangingPunct="1">
              <a:spcAft>
                <a:spcPts val="0"/>
              </a:spcAft>
              <a:defRPr/>
            </a:pPr>
            <a:r>
              <a:rPr lang="en-US" dirty="0" smtClean="0"/>
              <a:t>My Rotation Schedule &amp; Curriculum</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609600" y="2133600"/>
            <a:ext cx="7800975" cy="3409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46124" y="152400"/>
            <a:ext cx="7026275" cy="1143000"/>
          </a:xfrm>
        </p:spPr>
        <p:txBody>
          <a:bodyPr/>
          <a:lstStyle/>
          <a:p>
            <a:pPr eaLnBrk="1" hangingPunct="1"/>
            <a:r>
              <a:rPr lang="en-US" dirty="0" smtClean="0"/>
              <a:t>Conference Schedule</a:t>
            </a:r>
          </a:p>
        </p:txBody>
      </p:sp>
      <p:pic>
        <p:nvPicPr>
          <p:cNvPr id="1027" name="Picture 3"/>
          <p:cNvPicPr>
            <a:picLocks noChangeAspect="1" noChangeArrowheads="1"/>
          </p:cNvPicPr>
          <p:nvPr/>
        </p:nvPicPr>
        <p:blipFill>
          <a:blip r:embed="rId3" cstate="print"/>
          <a:srcRect/>
          <a:stretch>
            <a:fillRect/>
          </a:stretch>
        </p:blipFill>
        <p:spPr bwMode="auto">
          <a:xfrm>
            <a:off x="2667000" y="3429000"/>
            <a:ext cx="5991225" cy="2981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4"/>
          <a:srcRect l="482" t="7158" r="46553" b="82265"/>
          <a:stretch/>
        </p:blipFill>
        <p:spPr bwMode="auto">
          <a:xfrm>
            <a:off x="152398" y="1902172"/>
            <a:ext cx="7620001" cy="106376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7" name="Oval 6"/>
          <p:cNvSpPr/>
          <p:nvPr/>
        </p:nvSpPr>
        <p:spPr>
          <a:xfrm>
            <a:off x="2666999" y="2497185"/>
            <a:ext cx="129540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4"/>
          </p:cNvCxnSpPr>
          <p:nvPr/>
        </p:nvCxnSpPr>
        <p:spPr>
          <a:xfrm>
            <a:off x="3314699" y="2971800"/>
            <a:ext cx="381001" cy="706500"/>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82625" y="533400"/>
            <a:ext cx="7024688" cy="685800"/>
          </a:xfrm>
        </p:spPr>
        <p:txBody>
          <a:bodyPr>
            <a:normAutofit fontScale="90000"/>
          </a:bodyPr>
          <a:lstStyle/>
          <a:p>
            <a:r>
              <a:rPr lang="en-US" smtClean="0"/>
              <a:t>Conference Surveys</a:t>
            </a:r>
          </a:p>
        </p:txBody>
      </p:sp>
      <p:sp>
        <p:nvSpPr>
          <p:cNvPr id="3" name="Date Placeholder 2"/>
          <p:cNvSpPr>
            <a:spLocks noGrp="1"/>
          </p:cNvSpPr>
          <p:nvPr>
            <p:ph type="dt" sz="quarter" idx="10"/>
          </p:nvPr>
        </p:nvSpPr>
        <p:spPr/>
        <p:txBody>
          <a:bodyPr/>
          <a:lstStyle/>
          <a:p>
            <a:pPr>
              <a:defRPr/>
            </a:pPr>
            <a:r>
              <a:rPr lang="en-US" dirty="0" smtClean="0"/>
              <a:t>Resident Introduction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057400"/>
            <a:ext cx="2943225" cy="1876425"/>
          </a:xfrm>
          <a:prstGeom prst="rect">
            <a:avLst/>
          </a:prstGeom>
          <a:effectLst>
            <a:glow rad="88900">
              <a:schemeClr val="bg1">
                <a:lumMod val="75000"/>
                <a:alpha val="86000"/>
              </a:schemeClr>
            </a:glow>
            <a:softEdge rad="127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010360"/>
            <a:ext cx="6781800" cy="2300806"/>
          </a:xfrm>
          <a:prstGeom prst="rect">
            <a:avLst/>
          </a:prstGeom>
          <a:effectLst>
            <a:glow rad="139700">
              <a:schemeClr val="bg1">
                <a:lumMod val="85000"/>
              </a:schemeClr>
            </a:glow>
          </a:effectLst>
        </p:spPr>
      </p:pic>
      <p:sp>
        <p:nvSpPr>
          <p:cNvPr id="7" name="Folded Corner 6"/>
          <p:cNvSpPr/>
          <p:nvPr/>
        </p:nvSpPr>
        <p:spPr>
          <a:xfrm>
            <a:off x="4572000" y="2514600"/>
            <a:ext cx="2552700" cy="1349375"/>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Click Complete to fill out the survey or click Skip to remove it from the grid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6" t="11778" r="40250" b="75926"/>
          <a:stretch/>
        </p:blipFill>
        <p:spPr bwMode="auto">
          <a:xfrm>
            <a:off x="76200" y="1651277"/>
            <a:ext cx="8534400" cy="999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Title 1"/>
          <p:cNvSpPr>
            <a:spLocks noGrp="1"/>
          </p:cNvSpPr>
          <p:nvPr>
            <p:ph type="title"/>
          </p:nvPr>
        </p:nvSpPr>
        <p:spPr>
          <a:xfrm>
            <a:off x="914400" y="152400"/>
            <a:ext cx="7026275" cy="1143000"/>
          </a:xfrm>
        </p:spPr>
        <p:txBody>
          <a:bodyPr/>
          <a:lstStyle/>
          <a:p>
            <a:pPr eaLnBrk="1" hangingPunct="1"/>
            <a:r>
              <a:rPr lang="en-US" dirty="0" smtClean="0"/>
              <a:t>Conference Attendance</a:t>
            </a: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3037" r="60500" b="29408"/>
          <a:stretch/>
        </p:blipFill>
        <p:spPr bwMode="auto">
          <a:xfrm>
            <a:off x="2971800" y="2854558"/>
            <a:ext cx="5791200" cy="39218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419350" y="2103608"/>
            <a:ext cx="169545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845121" y="2578223"/>
            <a:ext cx="227957" cy="691683"/>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50887" y="228600"/>
            <a:ext cx="7026275" cy="1143000"/>
          </a:xfrm>
        </p:spPr>
        <p:txBody>
          <a:bodyPr/>
          <a:lstStyle/>
          <a:p>
            <a:pPr eaLnBrk="1" hangingPunct="1"/>
            <a:r>
              <a:rPr lang="en-US" dirty="0" smtClean="0"/>
              <a:t>Conference Attendance</a:t>
            </a: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1" t="12148" r="583" b="32483"/>
          <a:stretch/>
        </p:blipFill>
        <p:spPr bwMode="auto">
          <a:xfrm>
            <a:off x="76200" y="2070098"/>
            <a:ext cx="9016289" cy="28461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title"/>
          </p:nvPr>
        </p:nvSpPr>
        <p:spPr>
          <a:xfrm>
            <a:off x="609600" y="228600"/>
            <a:ext cx="7024688" cy="914400"/>
          </a:xfrm>
        </p:spPr>
        <p:txBody>
          <a:bodyPr/>
          <a:lstStyle/>
          <a:p>
            <a:pPr eaLnBrk="1" hangingPunct="1"/>
            <a:r>
              <a:rPr lang="en-US" dirty="0" smtClean="0"/>
              <a:t>Evaluations</a:t>
            </a:r>
          </a:p>
        </p:txBody>
      </p:sp>
      <p:sp>
        <p:nvSpPr>
          <p:cNvPr id="29699"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7" t="28395" r="76138" b="53130"/>
          <a:stretch/>
        </p:blipFill>
        <p:spPr bwMode="auto">
          <a:xfrm>
            <a:off x="206188" y="1752600"/>
            <a:ext cx="2895600" cy="1790700"/>
          </a:xfrm>
          <a:prstGeom prst="rect">
            <a:avLst/>
          </a:prstGeom>
          <a:noFill/>
          <a:ln>
            <a:noFill/>
          </a:ln>
          <a:effectLst>
            <a:outerShdw blurRad="190500" dist="50800" dir="1200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cstate="print"/>
          <a:srcRect/>
          <a:stretch>
            <a:fillRect/>
          </a:stretch>
        </p:blipFill>
        <p:spPr bwMode="auto">
          <a:xfrm>
            <a:off x="9525000" y="2702718"/>
            <a:ext cx="8153400" cy="1681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04800" y="2819400"/>
            <a:ext cx="2133600" cy="381000"/>
          </a:xfrm>
          <a:prstGeom prst="ellipse">
            <a:avLst/>
          </a:prstGeom>
          <a:ln w="38100">
            <a:tailEnd type="arrow"/>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3" t="9778" r="57293" b="7112"/>
          <a:stretch/>
        </p:blipFill>
        <p:spPr bwMode="auto">
          <a:xfrm>
            <a:off x="3733800" y="1810449"/>
            <a:ext cx="4462184" cy="4952302"/>
          </a:xfrm>
          <a:prstGeom prst="rect">
            <a:avLst/>
          </a:prstGeom>
          <a:noFill/>
          <a:ln>
            <a:noFill/>
          </a:ln>
          <a:effectLst>
            <a:outerShdw blurRad="190500" dist="50800" dir="1200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1962150" y="3200400"/>
            <a:ext cx="1619250" cy="1086200"/>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
        <p:nvSpPr>
          <p:cNvPr id="13" name="Oval 12"/>
          <p:cNvSpPr/>
          <p:nvPr/>
        </p:nvSpPr>
        <p:spPr>
          <a:xfrm>
            <a:off x="3657600" y="4038600"/>
            <a:ext cx="2209800" cy="609600"/>
          </a:xfrm>
          <a:prstGeom prst="ellipse">
            <a:avLst/>
          </a:prstGeom>
          <a:ln w="38100">
            <a:tailEnd type="arrow"/>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Work Hours: ACGME Rules</a:t>
            </a:r>
            <a:endParaRPr lang="en-US" dirty="0"/>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In addition to reimbursement, tracking your time helps your program and institution monitor ACGME work hour rules and violations.</a:t>
            </a:r>
          </a:p>
          <a:p>
            <a:pPr marL="381000" indent="-381000"/>
            <a:endParaRPr lang="en-US" dirty="0" smtClean="0"/>
          </a:p>
          <a:p>
            <a:pPr marL="381000" indent="-381000"/>
            <a:r>
              <a:rPr lang="en-US" dirty="0" smtClean="0"/>
              <a:t>Work hour tracking is required for accreditation</a:t>
            </a:r>
          </a:p>
          <a:p>
            <a:pPr marL="381000" indent="-381000"/>
            <a:endParaRPr lang="en-US" dirty="0" smtClean="0"/>
          </a:p>
          <a:p>
            <a:pPr marL="381000" indent="-381000"/>
            <a:r>
              <a:rPr lang="en-US" dirty="0" smtClean="0"/>
              <a:t>It helps ensure both patient and resident/fellow safety</a:t>
            </a:r>
          </a:p>
          <a:p>
            <a:pPr marL="381000" indent="-381000"/>
            <a:endParaRPr lang="en-US" dirty="0" smtClean="0"/>
          </a:p>
          <a:p>
            <a:pPr marL="381000" indent="-381000"/>
            <a:r>
              <a:rPr lang="en-US" dirty="0" smtClean="0"/>
              <a:t>Allows your program/institution the ability to monitor problematic sites &amp; rotations and to make changes</a:t>
            </a:r>
          </a:p>
          <a:p>
            <a:pPr marL="381000" indent="-381000"/>
            <a:endParaRPr lang="en-US" dirty="0" smtClean="0"/>
          </a:p>
          <a:p>
            <a:pPr marL="381000" indent="-381000"/>
            <a:r>
              <a:rPr lang="en-US" dirty="0" smtClean="0"/>
              <a:t>Allows </a:t>
            </a:r>
            <a:r>
              <a:rPr lang="en-US" b="1" dirty="0" smtClean="0"/>
              <a:t>YOU </a:t>
            </a:r>
            <a:r>
              <a:rPr lang="en-US" dirty="0" smtClean="0"/>
              <a:t>better management of your time by seeing violations and adjusting your schedule to prevent them</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0" t="22223" r="46167" b="25629"/>
          <a:stretch/>
        </p:blipFill>
        <p:spPr bwMode="auto">
          <a:xfrm>
            <a:off x="266700" y="1905000"/>
            <a:ext cx="7937500" cy="4470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Title 1"/>
          <p:cNvSpPr>
            <a:spLocks noGrp="1"/>
          </p:cNvSpPr>
          <p:nvPr>
            <p:ph type="title"/>
          </p:nvPr>
        </p:nvSpPr>
        <p:spPr>
          <a:xfrm>
            <a:off x="1042988" y="304800"/>
            <a:ext cx="7024687" cy="1143000"/>
          </a:xfrm>
        </p:spPr>
        <p:txBody>
          <a:bodyPr/>
          <a:lstStyle/>
          <a:p>
            <a:pPr eaLnBrk="1" hangingPunct="1"/>
            <a:r>
              <a:rPr lang="en-US" smtClean="0"/>
              <a:t>Assess</a:t>
            </a:r>
          </a:p>
        </p:txBody>
      </p:sp>
      <p:sp>
        <p:nvSpPr>
          <p:cNvPr id="7" name="Folded Corner 6"/>
          <p:cNvSpPr/>
          <p:nvPr/>
        </p:nvSpPr>
        <p:spPr>
          <a:xfrm>
            <a:off x="5943600" y="2133601"/>
            <a:ext cx="2667000" cy="10668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Enter feedback, </a:t>
            </a:r>
            <a:r>
              <a:rPr lang="en-US" dirty="0" smtClean="0">
                <a:solidFill>
                  <a:schemeClr val="tx1"/>
                </a:solidFill>
                <a:latin typeface="Tw Cen MT" panose="020B0602020104020603" pitchFamily="34" charset="0"/>
                <a:cs typeface="Courier New" pitchFamily="49" charset="0"/>
              </a:rPr>
              <a:t>sign</a:t>
            </a:r>
            <a:r>
              <a:rPr lang="en-US" dirty="0">
                <a:solidFill>
                  <a:schemeClr val="tx1"/>
                </a:solidFill>
                <a:latin typeface="Tw Cen MT" panose="020B0602020104020603" pitchFamily="34" charset="0"/>
                <a:cs typeface="Courier New" pitchFamily="49" charset="0"/>
              </a:rPr>
              <a:t>, and </a:t>
            </a:r>
            <a:r>
              <a:rPr lang="en-US" dirty="0" smtClean="0">
                <a:solidFill>
                  <a:schemeClr val="tx1"/>
                </a:solidFill>
                <a:latin typeface="Tw Cen MT" panose="020B0602020104020603" pitchFamily="34" charset="0"/>
                <a:cs typeface="Courier New" pitchFamily="49" charset="0"/>
              </a:rPr>
              <a:t>submit</a:t>
            </a:r>
            <a:endParaRPr lang="en-US" dirty="0">
              <a:solidFill>
                <a:schemeClr val="tx1"/>
              </a:solidFill>
              <a:latin typeface="Tw Cen MT" panose="020B0602020104020603" pitchFamily="34" charset="0"/>
              <a:cs typeface="Courier New" pitchFamily="49"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View Completed Evaluations</a:t>
            </a:r>
            <a:endParaRPr lang="en-US" dirty="0"/>
          </a:p>
        </p:txBody>
      </p:sp>
      <p:sp>
        <p:nvSpPr>
          <p:cNvPr id="31748"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4341" name="Picture 5"/>
          <p:cNvPicPr>
            <a:picLocks noChangeAspect="1" noChangeArrowheads="1"/>
          </p:cNvPicPr>
          <p:nvPr/>
        </p:nvPicPr>
        <p:blipFill>
          <a:blip r:embed="rId3" cstate="print"/>
          <a:srcRect/>
          <a:stretch>
            <a:fillRect/>
          </a:stretch>
        </p:blipFill>
        <p:spPr bwMode="auto">
          <a:xfrm>
            <a:off x="3581400" y="3657600"/>
            <a:ext cx="4619625" cy="2752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4"/>
          <a:srcRect l="401" t="7051" r="56490" b="83226"/>
          <a:stretch/>
        </p:blipFill>
        <p:spPr bwMode="auto">
          <a:xfrm>
            <a:off x="228600" y="1821403"/>
            <a:ext cx="6172200" cy="975861"/>
          </a:xfrm>
          <a:prstGeom prst="rect">
            <a:avLst/>
          </a:prstGeom>
          <a:ln>
            <a:noFill/>
          </a:ln>
          <a:extLst>
            <a:ext uri="{53640926-AAD7-44D8-BBD7-CCE9431645EC}">
              <a14:shadowObscured xmlns:a14="http://schemas.microsoft.com/office/drawing/2010/main"/>
            </a:ext>
          </a:extLst>
        </p:spPr>
      </p:pic>
      <p:sp>
        <p:nvSpPr>
          <p:cNvPr id="8" name="Oval 7"/>
          <p:cNvSpPr/>
          <p:nvPr/>
        </p:nvSpPr>
        <p:spPr>
          <a:xfrm>
            <a:off x="3734656" y="2407231"/>
            <a:ext cx="190500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4644133" y="2873464"/>
            <a:ext cx="308867" cy="707936"/>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p:txBody>
          <a:bodyPr/>
          <a:lstStyle/>
          <a:p>
            <a:pPr eaLnBrk="1" hangingPunct="1"/>
            <a:r>
              <a:rPr lang="en-US" dirty="0" smtClean="0"/>
              <a:t>Evaluation Reports</a:t>
            </a:r>
          </a:p>
        </p:txBody>
      </p:sp>
      <p:sp>
        <p:nvSpPr>
          <p:cNvPr id="32772"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7" name="Picture 6"/>
          <p:cNvPicPr/>
          <p:nvPr/>
        </p:nvPicPr>
        <p:blipFill rotWithShape="1">
          <a:blip r:embed="rId3"/>
          <a:srcRect l="401" t="7158" r="56329" b="83120"/>
          <a:stretch/>
        </p:blipFill>
        <p:spPr bwMode="auto">
          <a:xfrm>
            <a:off x="609600" y="1905000"/>
            <a:ext cx="6400800" cy="10668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Oval 7"/>
          <p:cNvSpPr/>
          <p:nvPr/>
        </p:nvSpPr>
        <p:spPr>
          <a:xfrm>
            <a:off x="6172200" y="2497185"/>
            <a:ext cx="83820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6019800" y="2963418"/>
            <a:ext cx="514350" cy="465582"/>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pic>
        <p:nvPicPr>
          <p:cNvPr id="1028" name="Picture 4" descr="https://s3.amazonaws.com/cdn.freshdesk.com/data/helpdesk/attachments/production/5056717365/original/blob1455634882183.png?1455634882"/>
          <p:cNvPicPr>
            <a:picLocks noChangeAspect="1" noChangeArrowheads="1"/>
          </p:cNvPicPr>
          <p:nvPr/>
        </p:nvPicPr>
        <p:blipFill rotWithShape="1">
          <a:blip r:embed="rId4">
            <a:extLst>
              <a:ext uri="{28A0092B-C50C-407E-A947-70E740481C1C}">
                <a14:useLocalDpi xmlns:a14="http://schemas.microsoft.com/office/drawing/2010/main" val="0"/>
              </a:ext>
            </a:extLst>
          </a:blip>
          <a:srcRect l="2873" t="3375" r="5845" b="9897"/>
          <a:stretch/>
        </p:blipFill>
        <p:spPr bwMode="auto">
          <a:xfrm>
            <a:off x="838200" y="3119263"/>
            <a:ext cx="7774477" cy="3738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127125" y="381000"/>
            <a:ext cx="7024688" cy="1143000"/>
          </a:xfrm>
        </p:spPr>
        <p:txBody>
          <a:bodyPr/>
          <a:lstStyle/>
          <a:p>
            <a:pPr eaLnBrk="1" hangingPunct="1"/>
            <a:r>
              <a:rPr lang="en-US" dirty="0" smtClean="0"/>
              <a:t>Tags Report</a:t>
            </a:r>
          </a:p>
        </p:txBody>
      </p:sp>
      <p:sp>
        <p:nvSpPr>
          <p:cNvPr id="33795"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026" name="Picture 2" descr="https://s3.amazonaws.com/cdn.freshdesk.com/data/helpdesk/attachments/production/5057208093/original/blob1456176600525.png?14561766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133600"/>
            <a:ext cx="8928100" cy="4061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t>
            </a:r>
            <a:r>
              <a:rPr lang="en-US" dirty="0"/>
              <a:t>Report</a:t>
            </a:r>
          </a:p>
        </p:txBody>
      </p:sp>
      <p:pic>
        <p:nvPicPr>
          <p:cNvPr id="2050" name="Picture 2" descr="https://s3.amazonaws.com/cdn.freshdesk.com/data/helpdesk/attachments/production/5057208233/original/blob1456176898939.png?14561768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8868324" cy="401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973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Reports</a:t>
            </a:r>
            <a:endParaRPr lang="en-US" dirty="0"/>
          </a:p>
        </p:txBody>
      </p:sp>
      <p:sp>
        <p:nvSpPr>
          <p:cNvPr id="3" name="Rectangle 2"/>
          <p:cNvSpPr/>
          <p:nvPr/>
        </p:nvSpPr>
        <p:spPr>
          <a:xfrm>
            <a:off x="152400" y="1600200"/>
            <a:ext cx="8610600" cy="4801314"/>
          </a:xfrm>
          <a:prstGeom prst="rect">
            <a:avLst/>
          </a:prstGeom>
        </p:spPr>
        <p:txBody>
          <a:bodyPr wrap="square">
            <a:spAutoFit/>
          </a:bodyPr>
          <a:lstStyle/>
          <a:p>
            <a:r>
              <a:rPr lang="en-US" b="1" dirty="0" err="1" smtClean="0"/>
              <a:t>Subcompetency</a:t>
            </a:r>
            <a:r>
              <a:rPr lang="en-US" b="1" dirty="0" smtClean="0"/>
              <a:t> Report</a:t>
            </a:r>
          </a:p>
          <a:p>
            <a:r>
              <a:rPr lang="en-US" dirty="0" smtClean="0"/>
              <a:t>	The </a:t>
            </a:r>
            <a:r>
              <a:rPr lang="en-US" dirty="0" err="1"/>
              <a:t>Subcompetency</a:t>
            </a:r>
            <a:r>
              <a:rPr lang="en-US" dirty="0"/>
              <a:t> tab displays the results of evaluations completed on </a:t>
            </a:r>
            <a:r>
              <a:rPr lang="en-US" dirty="0" smtClean="0"/>
              <a:t>	the </a:t>
            </a:r>
            <a:r>
              <a:rPr lang="en-US" dirty="0"/>
              <a:t>resident where the questionnaires contain the following:</a:t>
            </a:r>
          </a:p>
          <a:p>
            <a:r>
              <a:rPr lang="en-US" dirty="0" smtClean="0"/>
              <a:t>		Actual </a:t>
            </a:r>
            <a:r>
              <a:rPr lang="en-US" dirty="0" err="1"/>
              <a:t>subcompetencies</a:t>
            </a:r>
            <a:endParaRPr lang="en-US" dirty="0"/>
          </a:p>
          <a:p>
            <a:r>
              <a:rPr lang="en-US" dirty="0" smtClean="0"/>
              <a:t>		Responses </a:t>
            </a:r>
            <a:r>
              <a:rPr lang="en-US" dirty="0"/>
              <a:t>mapped to </a:t>
            </a:r>
            <a:r>
              <a:rPr lang="en-US" dirty="0" err="1"/>
              <a:t>subcompetencies</a:t>
            </a:r>
            <a:r>
              <a:rPr lang="en-US" dirty="0"/>
              <a:t>, such as EPAs, custom </a:t>
            </a:r>
            <a:r>
              <a:rPr lang="en-US" dirty="0" smtClean="0"/>
              <a:t>			</a:t>
            </a:r>
            <a:r>
              <a:rPr lang="en-US" dirty="0" err="1" smtClean="0"/>
              <a:t>subcompetencies</a:t>
            </a:r>
            <a:r>
              <a:rPr lang="en-US" dirty="0" smtClean="0"/>
              <a:t> </a:t>
            </a:r>
            <a:r>
              <a:rPr lang="en-US" dirty="0"/>
              <a:t>and custom questions </a:t>
            </a:r>
            <a:endParaRPr lang="en-US" dirty="0" smtClean="0"/>
          </a:p>
          <a:p>
            <a:r>
              <a:rPr lang="en-US" b="1" dirty="0" smtClean="0"/>
              <a:t>Milestones Report</a:t>
            </a:r>
          </a:p>
          <a:p>
            <a:r>
              <a:rPr lang="en-US" dirty="0" smtClean="0"/>
              <a:t>	The </a:t>
            </a:r>
            <a:r>
              <a:rPr lang="en-US" dirty="0"/>
              <a:t>Milestones tab displays the results of milestone questions.</a:t>
            </a:r>
            <a:endParaRPr lang="en-US" b="1" dirty="0"/>
          </a:p>
          <a:p>
            <a:r>
              <a:rPr lang="en-US" b="1" dirty="0" smtClean="0"/>
              <a:t>Competency Report</a:t>
            </a:r>
          </a:p>
          <a:p>
            <a:r>
              <a:rPr lang="en-US" dirty="0" smtClean="0"/>
              <a:t>	The </a:t>
            </a:r>
            <a:r>
              <a:rPr lang="en-US" dirty="0"/>
              <a:t>Competency tab displays data collected about the resident from </a:t>
            </a:r>
            <a:r>
              <a:rPr lang="en-US" dirty="0" smtClean="0"/>
              <a:t>Custom 	Questions where </a:t>
            </a:r>
            <a:r>
              <a:rPr lang="en-US" dirty="0"/>
              <a:t>the Categories have been linked to </a:t>
            </a:r>
            <a:r>
              <a:rPr lang="en-US" dirty="0" smtClean="0"/>
              <a:t>Core Competencies</a:t>
            </a:r>
            <a:r>
              <a:rPr lang="en-US" dirty="0"/>
              <a:t>. </a:t>
            </a:r>
            <a:endParaRPr lang="en-US" b="1" dirty="0"/>
          </a:p>
          <a:p>
            <a:r>
              <a:rPr lang="en-US" b="1" dirty="0" smtClean="0"/>
              <a:t>Compliance Report</a:t>
            </a:r>
          </a:p>
          <a:p>
            <a:r>
              <a:rPr lang="en-US" dirty="0" smtClean="0"/>
              <a:t>	This </a:t>
            </a:r>
            <a:r>
              <a:rPr lang="en-US" dirty="0"/>
              <a:t>report shows if the resident is compliant with completing evaluations </a:t>
            </a:r>
            <a:r>
              <a:rPr lang="en-US" dirty="0" smtClean="0"/>
              <a:t>	assigned </a:t>
            </a:r>
            <a:r>
              <a:rPr lang="en-US" dirty="0"/>
              <a:t>to them.</a:t>
            </a:r>
            <a:endParaRPr lang="en-US" b="1" dirty="0"/>
          </a:p>
          <a:p>
            <a:r>
              <a:rPr lang="en-US" b="1" dirty="0" smtClean="0"/>
              <a:t>Exportable Data</a:t>
            </a:r>
          </a:p>
          <a:p>
            <a:r>
              <a:rPr lang="en-US" b="1" dirty="0" smtClean="0"/>
              <a:t>	</a:t>
            </a:r>
            <a:r>
              <a:rPr lang="en-US" dirty="0"/>
              <a:t>This tab shows the actual scores given to the resident on each question. </a:t>
            </a:r>
            <a:r>
              <a:rPr lang="en-US" dirty="0" smtClean="0"/>
              <a:t>	Click</a:t>
            </a:r>
            <a:r>
              <a:rPr lang="en-US" dirty="0"/>
              <a:t> </a:t>
            </a:r>
            <a:r>
              <a:rPr lang="en-US" b="1" dirty="0"/>
              <a:t>Excel</a:t>
            </a:r>
            <a:r>
              <a:rPr lang="en-US" dirty="0"/>
              <a:t> to export this data to a spreadsheet format</a:t>
            </a:r>
            <a:r>
              <a:rPr lang="en-US" dirty="0" smtClean="0"/>
              <a:t>.</a:t>
            </a:r>
            <a:endParaRPr lang="en-US" dirty="0"/>
          </a:p>
        </p:txBody>
      </p:sp>
    </p:spTree>
    <p:extLst>
      <p:ext uri="{BB962C8B-B14F-4D97-AF65-F5344CB8AC3E}">
        <p14:creationId xmlns:p14="http://schemas.microsoft.com/office/powerpoint/2010/main" val="250099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p:txBody>
          <a:bodyPr/>
          <a:lstStyle/>
          <a:p>
            <a:pPr eaLnBrk="1" hangingPunct="1"/>
            <a:r>
              <a:rPr lang="en-US" dirty="0" smtClean="0"/>
              <a:t>View Your Portfolio Reviews</a:t>
            </a:r>
          </a:p>
        </p:txBody>
      </p:sp>
      <p:sp>
        <p:nvSpPr>
          <p:cNvPr id="34820"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0244" name="Picture 4"/>
          <p:cNvPicPr>
            <a:picLocks noChangeAspect="1" noChangeArrowheads="1"/>
          </p:cNvPicPr>
          <p:nvPr/>
        </p:nvPicPr>
        <p:blipFill rotWithShape="1">
          <a:blip r:embed="rId3" cstate="print"/>
          <a:srcRect r="34992"/>
          <a:stretch/>
        </p:blipFill>
        <p:spPr bwMode="auto">
          <a:xfrm>
            <a:off x="4038600" y="3748088"/>
            <a:ext cx="4562475" cy="2743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4"/>
          <a:srcRect l="400" t="7265" r="47837" b="83226"/>
          <a:stretch/>
        </p:blipFill>
        <p:spPr bwMode="auto">
          <a:xfrm>
            <a:off x="381000" y="1919427"/>
            <a:ext cx="6858000" cy="970781"/>
          </a:xfrm>
          <a:prstGeom prst="rect">
            <a:avLst/>
          </a:prstGeom>
          <a:ln>
            <a:noFill/>
          </a:ln>
          <a:extLst>
            <a:ext uri="{53640926-AAD7-44D8-BBD7-CCE9431645EC}">
              <a14:shadowObscured xmlns:a14="http://schemas.microsoft.com/office/drawing/2010/main"/>
            </a:ext>
          </a:extLst>
        </p:spPr>
      </p:pic>
      <p:sp>
        <p:nvSpPr>
          <p:cNvPr id="8" name="Oval 7"/>
          <p:cNvSpPr/>
          <p:nvPr/>
        </p:nvSpPr>
        <p:spPr>
          <a:xfrm>
            <a:off x="1600200" y="2418581"/>
            <a:ext cx="83820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2019300" y="2906959"/>
            <a:ext cx="1866900" cy="841129"/>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smtClean="0"/>
              <a:t>View Your Portfolio Reviews (Cont.)</a:t>
            </a:r>
          </a:p>
        </p:txBody>
      </p:sp>
      <p:sp>
        <p:nvSpPr>
          <p:cNvPr id="35843"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1266" name="Picture 2"/>
          <p:cNvPicPr>
            <a:picLocks noChangeAspect="1" noChangeArrowheads="1"/>
          </p:cNvPicPr>
          <p:nvPr/>
        </p:nvPicPr>
        <p:blipFill>
          <a:blip r:embed="rId3" cstate="print"/>
          <a:srcRect/>
          <a:stretch>
            <a:fillRect/>
          </a:stretch>
        </p:blipFill>
        <p:spPr bwMode="auto">
          <a:xfrm>
            <a:off x="1143000" y="2225675"/>
            <a:ext cx="6737350" cy="37671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Add Your Comments &amp; Signature</a:t>
            </a:r>
            <a:endParaRPr lang="en-US" dirty="0"/>
          </a:p>
        </p:txBody>
      </p:sp>
      <p:sp>
        <p:nvSpPr>
          <p:cNvPr id="36867"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5" name="Picture 4"/>
          <p:cNvPicPr>
            <a:picLocks noChangeAspect="1" noChangeArrowheads="1"/>
          </p:cNvPicPr>
          <p:nvPr/>
        </p:nvPicPr>
        <p:blipFill>
          <a:blip r:embed="rId3" cstate="print"/>
          <a:srcRect/>
          <a:stretch>
            <a:fillRect/>
          </a:stretch>
        </p:blipFill>
        <p:spPr bwMode="auto">
          <a:xfrm>
            <a:off x="1600200" y="2438400"/>
            <a:ext cx="4457700" cy="1781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cstate="print"/>
          <a:srcRect/>
          <a:stretch>
            <a:fillRect/>
          </a:stretch>
        </p:blipFill>
        <p:spPr bwMode="auto">
          <a:xfrm>
            <a:off x="4038600" y="4038600"/>
            <a:ext cx="3486150" cy="1343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Add Scholarly Activities</a:t>
            </a:r>
          </a:p>
        </p:txBody>
      </p:sp>
      <p:sp>
        <p:nvSpPr>
          <p:cNvPr id="46083"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6" name="Picture 5"/>
          <p:cNvPicPr/>
          <p:nvPr/>
        </p:nvPicPr>
        <p:blipFill rotWithShape="1">
          <a:blip r:embed="rId3"/>
          <a:srcRect t="7265" r="47516" b="83333"/>
          <a:stretch/>
        </p:blipFill>
        <p:spPr bwMode="auto">
          <a:xfrm>
            <a:off x="152400" y="1904999"/>
            <a:ext cx="6705600" cy="84793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7" name="Picture 6"/>
          <p:cNvPicPr/>
          <p:nvPr/>
        </p:nvPicPr>
        <p:blipFill rotWithShape="1">
          <a:blip r:embed="rId4"/>
          <a:srcRect l="401" t="12820" r="73478" b="71688"/>
          <a:stretch/>
        </p:blipFill>
        <p:spPr bwMode="auto">
          <a:xfrm>
            <a:off x="633573" y="3352800"/>
            <a:ext cx="4205288" cy="210681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 name="Oval 10"/>
          <p:cNvSpPr/>
          <p:nvPr/>
        </p:nvSpPr>
        <p:spPr>
          <a:xfrm>
            <a:off x="2712244" y="2280893"/>
            <a:ext cx="1422971"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1" idx="4"/>
          </p:cNvCxnSpPr>
          <p:nvPr/>
        </p:nvCxnSpPr>
        <p:spPr>
          <a:xfrm flipH="1">
            <a:off x="3017838" y="2755508"/>
            <a:ext cx="405892" cy="444892"/>
          </a:xfrm>
          <a:prstGeom prst="straightConnector1">
            <a:avLst/>
          </a:prstGeom>
          <a:ln w="28575">
            <a:tailEnd type="arrow"/>
          </a:ln>
        </p:spPr>
        <p:style>
          <a:lnRef idx="2">
            <a:schemeClr val="accent4"/>
          </a:lnRef>
          <a:fillRef idx="0">
            <a:schemeClr val="accent4"/>
          </a:fillRef>
          <a:effectRef idx="1">
            <a:schemeClr val="accent4"/>
          </a:effectRef>
          <a:fontRef idx="minor">
            <a:schemeClr val="tx1"/>
          </a:fontRef>
        </p:style>
      </p:cxnSp>
      <p:sp>
        <p:nvSpPr>
          <p:cNvPr id="14" name="Oval 13"/>
          <p:cNvSpPr/>
          <p:nvPr/>
        </p:nvSpPr>
        <p:spPr>
          <a:xfrm>
            <a:off x="648081" y="4327555"/>
            <a:ext cx="576209" cy="375018"/>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p:nvPr/>
        </p:nvPicPr>
        <p:blipFill rotWithShape="1">
          <a:blip r:embed="rId5"/>
          <a:srcRect l="29808" t="38675" r="30930" b="36431"/>
          <a:stretch/>
        </p:blipFill>
        <p:spPr bwMode="auto">
          <a:xfrm>
            <a:off x="4571999" y="4038601"/>
            <a:ext cx="4419601" cy="2362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6" name="Oval 15"/>
          <p:cNvSpPr/>
          <p:nvPr/>
        </p:nvSpPr>
        <p:spPr>
          <a:xfrm>
            <a:off x="4571999" y="5481490"/>
            <a:ext cx="1447801"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Effective July 1, 2017</a:t>
            </a:r>
            <a:endParaRPr lang="en-US" dirty="0"/>
          </a:p>
        </p:txBody>
      </p:sp>
      <p:sp>
        <p:nvSpPr>
          <p:cNvPr id="4" name="Title 3"/>
          <p:cNvSpPr>
            <a:spLocks noGrp="1"/>
          </p:cNvSpPr>
          <p:nvPr>
            <p:ph type="title"/>
          </p:nvPr>
        </p:nvSpPr>
        <p:spPr/>
        <p:txBody>
          <a:bodyPr/>
          <a:lstStyle/>
          <a:p>
            <a:r>
              <a:rPr lang="en-US" dirty="0" smtClean="0"/>
              <a:t>ACGME Rules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831056" y="76200"/>
            <a:ext cx="7024687" cy="1143000"/>
          </a:xfrm>
        </p:spPr>
        <p:txBody>
          <a:bodyPr/>
          <a:lstStyle/>
          <a:p>
            <a:pPr eaLnBrk="1" hangingPunct="1"/>
            <a:r>
              <a:rPr lang="en-US" dirty="0" smtClean="0"/>
              <a:t>Add Scholarly Activities</a:t>
            </a:r>
          </a:p>
        </p:txBody>
      </p:sp>
      <p:sp>
        <p:nvSpPr>
          <p:cNvPr id="47107"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1267" name="Picture 3"/>
          <p:cNvPicPr>
            <a:picLocks noChangeAspect="1" noChangeArrowheads="1"/>
          </p:cNvPicPr>
          <p:nvPr/>
        </p:nvPicPr>
        <p:blipFill>
          <a:blip r:embed="rId3" cstate="print"/>
          <a:srcRect/>
          <a:stretch>
            <a:fillRect/>
          </a:stretch>
        </p:blipFill>
        <p:spPr bwMode="auto">
          <a:xfrm>
            <a:off x="4343400" y="1666875"/>
            <a:ext cx="2590800" cy="1809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cstate="print"/>
          <a:srcRect/>
          <a:stretch>
            <a:fillRect/>
          </a:stretch>
        </p:blipFill>
        <p:spPr bwMode="auto">
          <a:xfrm>
            <a:off x="757238" y="4102100"/>
            <a:ext cx="4210050" cy="2219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5" cstate="print"/>
          <a:srcRect/>
          <a:stretch>
            <a:fillRect/>
          </a:stretch>
        </p:blipFill>
        <p:spPr bwMode="auto">
          <a:xfrm>
            <a:off x="757238" y="3676650"/>
            <a:ext cx="1323975" cy="533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6" cstate="print"/>
          <a:srcRect/>
          <a:stretch>
            <a:fillRect/>
          </a:stretch>
        </p:blipFill>
        <p:spPr bwMode="auto">
          <a:xfrm>
            <a:off x="5043488" y="4330700"/>
            <a:ext cx="2571750" cy="1990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7" cstate="print"/>
          <a:srcRect/>
          <a:stretch>
            <a:fillRect/>
          </a:stretch>
        </p:blipFill>
        <p:spPr bwMode="auto">
          <a:xfrm>
            <a:off x="5043488" y="3922713"/>
            <a:ext cx="1524000" cy="495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olded Corner 13"/>
          <p:cNvSpPr/>
          <p:nvPr/>
        </p:nvSpPr>
        <p:spPr>
          <a:xfrm>
            <a:off x="6723062" y="1828800"/>
            <a:ext cx="2039938" cy="238125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Enter Activity Details</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Select Core Competencies</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Add files and Contributors</a:t>
            </a:r>
          </a:p>
        </p:txBody>
      </p:sp>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1167" t="28296" r="58146" b="52148"/>
          <a:stretch/>
        </p:blipFill>
        <p:spPr bwMode="auto">
          <a:xfrm>
            <a:off x="757238" y="1714499"/>
            <a:ext cx="3300411" cy="17549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779337" y="152400"/>
            <a:ext cx="7026275" cy="1143000"/>
          </a:xfrm>
        </p:spPr>
        <p:txBody>
          <a:bodyPr/>
          <a:lstStyle/>
          <a:p>
            <a:pPr eaLnBrk="1" hangingPunct="1"/>
            <a:r>
              <a:rPr lang="en-US" dirty="0" smtClean="0"/>
              <a:t>Journaling</a:t>
            </a:r>
          </a:p>
        </p:txBody>
      </p:sp>
      <p:sp>
        <p:nvSpPr>
          <p:cNvPr id="48131"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7" name="Picture 6"/>
          <p:cNvPicPr/>
          <p:nvPr/>
        </p:nvPicPr>
        <p:blipFill rotWithShape="1">
          <a:blip r:embed="rId3"/>
          <a:srcRect t="7372" r="46474" b="83333"/>
          <a:stretch/>
        </p:blipFill>
        <p:spPr bwMode="auto">
          <a:xfrm>
            <a:off x="152400" y="1752600"/>
            <a:ext cx="6858000" cy="838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8" name="Picture 7"/>
          <p:cNvPicPr/>
          <p:nvPr/>
        </p:nvPicPr>
        <p:blipFill rotWithShape="1">
          <a:blip r:embed="rId4"/>
          <a:srcRect l="642" t="18803" r="32933" b="58120"/>
          <a:stretch/>
        </p:blipFill>
        <p:spPr bwMode="auto">
          <a:xfrm>
            <a:off x="1143000" y="3248024"/>
            <a:ext cx="7848600" cy="277177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9" name="Oval 8"/>
          <p:cNvSpPr/>
          <p:nvPr/>
        </p:nvSpPr>
        <p:spPr>
          <a:xfrm>
            <a:off x="2057400" y="2186804"/>
            <a:ext cx="711485"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76824" y="3733800"/>
            <a:ext cx="1381376"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962" t="18164" r="55128" b="67093"/>
          <a:stretch/>
        </p:blipFill>
        <p:spPr bwMode="auto">
          <a:xfrm>
            <a:off x="776234" y="1809750"/>
            <a:ext cx="6386565" cy="13906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50178" name="Title 1"/>
          <p:cNvSpPr>
            <a:spLocks noGrp="1"/>
          </p:cNvSpPr>
          <p:nvPr>
            <p:ph type="title"/>
          </p:nvPr>
        </p:nvSpPr>
        <p:spPr>
          <a:xfrm>
            <a:off x="968375" y="304800"/>
            <a:ext cx="7026275" cy="1143000"/>
          </a:xfrm>
        </p:spPr>
        <p:txBody>
          <a:bodyPr/>
          <a:lstStyle/>
          <a:p>
            <a:pPr eaLnBrk="1" hangingPunct="1"/>
            <a:r>
              <a:rPr lang="en-US" dirty="0" smtClean="0"/>
              <a:t>Journaling</a:t>
            </a:r>
          </a:p>
        </p:txBody>
      </p:sp>
      <p:sp>
        <p:nvSpPr>
          <p:cNvPr id="49155"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22531" name="Picture 3"/>
          <p:cNvPicPr>
            <a:picLocks noChangeAspect="1" noChangeArrowheads="1"/>
          </p:cNvPicPr>
          <p:nvPr/>
        </p:nvPicPr>
        <p:blipFill>
          <a:blip r:embed="rId4" cstate="print"/>
          <a:srcRect/>
          <a:stretch>
            <a:fillRect/>
          </a:stretch>
        </p:blipFill>
        <p:spPr bwMode="auto">
          <a:xfrm>
            <a:off x="3203575" y="2514600"/>
            <a:ext cx="2609850" cy="1476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cstate="print"/>
          <a:srcRect/>
          <a:stretch>
            <a:fillRect/>
          </a:stretch>
        </p:blipFill>
        <p:spPr bwMode="auto">
          <a:xfrm>
            <a:off x="5562600" y="2854325"/>
            <a:ext cx="2533650" cy="2705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lded Corner 10"/>
          <p:cNvSpPr/>
          <p:nvPr/>
        </p:nvSpPr>
        <p:spPr>
          <a:xfrm>
            <a:off x="993775" y="4206875"/>
            <a:ext cx="4419600" cy="1908175"/>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b="1" dirty="0">
                <a:solidFill>
                  <a:schemeClr val="tx1"/>
                </a:solidFill>
                <a:latin typeface="Tw Cen MT" panose="020B0602020104020603" pitchFamily="34" charset="0"/>
                <a:cs typeface="Courier New" pitchFamily="49" charset="0"/>
              </a:rPr>
              <a:t>Public </a:t>
            </a:r>
            <a:r>
              <a:rPr lang="en-US" dirty="0">
                <a:solidFill>
                  <a:schemeClr val="tx1"/>
                </a:solidFill>
                <a:latin typeface="Tw Cen MT" panose="020B0602020104020603" pitchFamily="34" charset="0"/>
                <a:cs typeface="Courier New" pitchFamily="49" charset="0"/>
              </a:rPr>
              <a:t>Journal Entries can be seen by administrators and key educators like the Program Director and Advisors</a:t>
            </a:r>
          </a:p>
          <a:p>
            <a:pPr marL="290513" fontAlgn="auto">
              <a:spcBef>
                <a:spcPts val="0"/>
              </a:spcBef>
              <a:spcAft>
                <a:spcPts val="0"/>
              </a:spcAft>
              <a:defRPr/>
            </a:pPr>
            <a:endParaRPr lang="en-US" dirty="0">
              <a:solidFill>
                <a:schemeClr val="tx1"/>
              </a:solidFill>
              <a:latin typeface="Tw Cen MT" panose="020B0602020104020603" pitchFamily="34" charset="0"/>
              <a:cs typeface="Courier New" pitchFamily="49" charset="0"/>
            </a:endParaRPr>
          </a:p>
          <a:p>
            <a:pPr marL="290513" fontAlgn="auto">
              <a:spcBef>
                <a:spcPts val="0"/>
              </a:spcBef>
              <a:spcAft>
                <a:spcPts val="0"/>
              </a:spcAft>
              <a:defRPr/>
            </a:pPr>
            <a:r>
              <a:rPr lang="en-US" b="1" dirty="0">
                <a:solidFill>
                  <a:schemeClr val="tx1"/>
                </a:solidFill>
                <a:latin typeface="Tw Cen MT" panose="020B0602020104020603" pitchFamily="34" charset="0"/>
                <a:cs typeface="Courier New" pitchFamily="49" charset="0"/>
              </a:rPr>
              <a:t>Private</a:t>
            </a:r>
            <a:r>
              <a:rPr lang="en-US" dirty="0">
                <a:solidFill>
                  <a:schemeClr val="tx1"/>
                </a:solidFill>
                <a:latin typeface="Tw Cen MT" panose="020B0602020104020603" pitchFamily="34" charset="0"/>
                <a:cs typeface="Courier New" pitchFamily="49" charset="0"/>
              </a:rPr>
              <a:t> Journals can only be seen by the author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066800" y="381000"/>
            <a:ext cx="7024688" cy="1143000"/>
          </a:xfrm>
        </p:spPr>
        <p:txBody>
          <a:bodyPr/>
          <a:lstStyle/>
          <a:p>
            <a:pPr eaLnBrk="1" hangingPunct="1"/>
            <a:r>
              <a:rPr lang="en-US" smtClean="0"/>
              <a:t>Journaling Assignments</a:t>
            </a:r>
          </a:p>
        </p:txBody>
      </p:sp>
      <p:sp>
        <p:nvSpPr>
          <p:cNvPr id="50179"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6149" name="Picture 5"/>
          <p:cNvPicPr>
            <a:picLocks noChangeAspect="1" noChangeArrowheads="1"/>
          </p:cNvPicPr>
          <p:nvPr/>
        </p:nvPicPr>
        <p:blipFill>
          <a:blip r:embed="rId3" cstate="print"/>
          <a:srcRect/>
          <a:stretch>
            <a:fillRect/>
          </a:stretch>
        </p:blipFill>
        <p:spPr bwMode="auto">
          <a:xfrm>
            <a:off x="3968261" y="4648200"/>
            <a:ext cx="4657725" cy="2028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4"/>
          <a:srcRect l="561" t="16560" r="33013" b="58013"/>
          <a:stretch/>
        </p:blipFill>
        <p:spPr bwMode="auto">
          <a:xfrm>
            <a:off x="155749" y="1676400"/>
            <a:ext cx="8839200" cy="25908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Oval 7"/>
          <p:cNvSpPr/>
          <p:nvPr/>
        </p:nvSpPr>
        <p:spPr>
          <a:xfrm>
            <a:off x="6400800" y="3505201"/>
            <a:ext cx="1381376"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66800" y="381000"/>
            <a:ext cx="7024688" cy="1143000"/>
          </a:xfrm>
        </p:spPr>
        <p:txBody>
          <a:bodyPr/>
          <a:lstStyle/>
          <a:p>
            <a:pPr eaLnBrk="1" hangingPunct="1"/>
            <a:r>
              <a:rPr lang="en-US" smtClean="0"/>
              <a:t>Journaling Assignments</a:t>
            </a:r>
          </a:p>
        </p:txBody>
      </p:sp>
      <p:sp>
        <p:nvSpPr>
          <p:cNvPr id="51203"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52228" name="Picture 2"/>
          <p:cNvPicPr>
            <a:picLocks noChangeAspect="1" noChangeArrowheads="1"/>
          </p:cNvPicPr>
          <p:nvPr/>
        </p:nvPicPr>
        <p:blipFill>
          <a:blip r:embed="rId3" cstate="print"/>
          <a:srcRect/>
          <a:stretch>
            <a:fillRect/>
          </a:stretch>
        </p:blipFill>
        <p:spPr bwMode="auto">
          <a:xfrm>
            <a:off x="838200" y="1752600"/>
            <a:ext cx="6408738" cy="3686175"/>
          </a:xfrm>
          <a:prstGeom prst="rect">
            <a:avLst/>
          </a:prstGeom>
          <a:ln>
            <a:noFill/>
          </a:ln>
          <a:effectLst>
            <a:outerShdw blurRad="190500" algn="tl" rotWithShape="0">
              <a:srgbClr val="000000">
                <a:alpha val="70000"/>
              </a:srgbClr>
            </a:outerShdw>
          </a:effectLst>
        </p:spPr>
      </p:pic>
      <p:pic>
        <p:nvPicPr>
          <p:cNvPr id="7171" name="Picture 3"/>
          <p:cNvPicPr>
            <a:picLocks noChangeAspect="1" noChangeArrowheads="1"/>
          </p:cNvPicPr>
          <p:nvPr/>
        </p:nvPicPr>
        <p:blipFill>
          <a:blip r:embed="rId4" cstate="print"/>
          <a:srcRect/>
          <a:stretch>
            <a:fillRect/>
          </a:stretch>
        </p:blipFill>
        <p:spPr bwMode="auto">
          <a:xfrm>
            <a:off x="5970588" y="1524000"/>
            <a:ext cx="2552700" cy="2514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lded Corner 9"/>
          <p:cNvSpPr/>
          <p:nvPr/>
        </p:nvSpPr>
        <p:spPr>
          <a:xfrm>
            <a:off x="2404269" y="3200400"/>
            <a:ext cx="3276600" cy="18288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endParaRPr lang="en-US" dirty="0" smtClean="0">
              <a:solidFill>
                <a:schemeClr val="tx1"/>
              </a:solidFill>
              <a:latin typeface="Tw Cen MT" panose="020B0602020104020603" pitchFamily="34" charset="0"/>
              <a:cs typeface="Courier New" pitchFamily="49" charset="0"/>
            </a:endParaRPr>
          </a:p>
          <a:p>
            <a:pPr marL="290513" fontAlgn="auto">
              <a:spcBef>
                <a:spcPts val="0"/>
              </a:spcBef>
              <a:spcAft>
                <a:spcPts val="0"/>
              </a:spcAft>
              <a:defRPr/>
            </a:pPr>
            <a:r>
              <a:rPr lang="en-US" dirty="0" smtClean="0">
                <a:solidFill>
                  <a:schemeClr val="tx1"/>
                </a:solidFill>
                <a:latin typeface="Tw Cen MT" panose="020B0602020104020603" pitchFamily="34" charset="0"/>
                <a:cs typeface="Courier New" pitchFamily="49" charset="0"/>
              </a:rPr>
              <a:t>Note </a:t>
            </a:r>
            <a:r>
              <a:rPr lang="en-US" dirty="0">
                <a:solidFill>
                  <a:schemeClr val="tx1"/>
                </a:solidFill>
                <a:latin typeface="Tw Cen MT" panose="020B0602020104020603" pitchFamily="34" charset="0"/>
                <a:cs typeface="Courier New" pitchFamily="49" charset="0"/>
              </a:rPr>
              <a:t>the instructions and click the journal page to begin writing. </a:t>
            </a:r>
          </a:p>
          <a:p>
            <a:pPr marL="290513" fontAlgn="auto">
              <a:spcBef>
                <a:spcPts val="0"/>
              </a:spcBef>
              <a:spcAft>
                <a:spcPts val="0"/>
              </a:spcAft>
              <a:defRPr/>
            </a:pPr>
            <a:endParaRPr lang="en-US" dirty="0">
              <a:solidFill>
                <a:schemeClr val="tx1"/>
              </a:solidFill>
              <a:latin typeface="Tw Cen MT" panose="020B0602020104020603" pitchFamily="34" charset="0"/>
              <a:cs typeface="Courier New" pitchFamily="49" charset="0"/>
            </a:endParaRPr>
          </a:p>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Click </a:t>
            </a:r>
            <a:r>
              <a:rPr lang="en-US" b="1" dirty="0">
                <a:solidFill>
                  <a:schemeClr val="tx1"/>
                </a:solidFill>
                <a:latin typeface="Tw Cen MT" panose="020B0602020104020603" pitchFamily="34" charset="0"/>
                <a:cs typeface="Courier New" pitchFamily="49" charset="0"/>
              </a:rPr>
              <a:t>Publish</a:t>
            </a:r>
            <a:r>
              <a:rPr lang="en-US" dirty="0">
                <a:solidFill>
                  <a:schemeClr val="tx1"/>
                </a:solidFill>
                <a:latin typeface="Tw Cen MT" panose="020B0602020104020603" pitchFamily="34" charset="0"/>
                <a:cs typeface="Courier New" pitchFamily="49" charset="0"/>
              </a:rPr>
              <a:t> to submit the assignment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90600" y="304800"/>
            <a:ext cx="7024688" cy="1143000"/>
          </a:xfrm>
        </p:spPr>
        <p:txBody>
          <a:bodyPr/>
          <a:lstStyle/>
          <a:p>
            <a:pPr eaLnBrk="1" hangingPunct="1"/>
            <a:r>
              <a:rPr lang="en-US" smtClean="0"/>
              <a:t>Log Procedures</a:t>
            </a:r>
          </a:p>
        </p:txBody>
      </p:sp>
      <p:pic>
        <p:nvPicPr>
          <p:cNvPr id="5" name="Picture 4"/>
          <p:cNvPicPr/>
          <p:nvPr/>
        </p:nvPicPr>
        <p:blipFill rotWithShape="1">
          <a:blip r:embed="rId3"/>
          <a:srcRect t="7158" r="47516" b="82479"/>
          <a:stretch/>
        </p:blipFill>
        <p:spPr bwMode="auto">
          <a:xfrm>
            <a:off x="116840" y="1600200"/>
            <a:ext cx="7579360" cy="9906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7" name="Picture 6"/>
          <p:cNvPicPr/>
          <p:nvPr/>
        </p:nvPicPr>
        <p:blipFill rotWithShape="1">
          <a:blip r:embed="rId4"/>
          <a:srcRect l="17068" t="23825" r="17068" b="15278"/>
          <a:stretch/>
        </p:blipFill>
        <p:spPr bwMode="auto">
          <a:xfrm>
            <a:off x="1447800" y="2514600"/>
            <a:ext cx="6781800" cy="4267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Oval 7"/>
          <p:cNvSpPr/>
          <p:nvPr/>
        </p:nvSpPr>
        <p:spPr>
          <a:xfrm>
            <a:off x="228600" y="2133600"/>
            <a:ext cx="1066800"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lded Corner 9"/>
          <p:cNvSpPr/>
          <p:nvPr/>
        </p:nvSpPr>
        <p:spPr>
          <a:xfrm>
            <a:off x="6248400" y="2819400"/>
            <a:ext cx="2743200" cy="32004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6263" indent="-285750" fontAlgn="auto">
              <a:spcBef>
                <a:spcPts val="0"/>
              </a:spcBef>
              <a:spcAft>
                <a:spcPts val="0"/>
              </a:spcAft>
              <a:buFont typeface="Arial" pitchFamily="34" charset="0"/>
              <a:buChar char="•"/>
              <a:defRPr/>
            </a:pPr>
            <a:endParaRPr lang="en-US" dirty="0" smtClean="0">
              <a:solidFill>
                <a:schemeClr val="tx1"/>
              </a:solidFill>
              <a:latin typeface="Tw Cen MT" panose="020B0602020104020603" pitchFamily="34" charset="0"/>
              <a:cs typeface="Courier New" pitchFamily="49" charset="0"/>
            </a:endParaRPr>
          </a:p>
          <a:p>
            <a:pPr marL="576263" indent="-285750" fontAlgn="auto">
              <a:spcBef>
                <a:spcPts val="0"/>
              </a:spcBef>
              <a:spcAft>
                <a:spcPts val="0"/>
              </a:spcAft>
              <a:buFont typeface="Arial" pitchFamily="34" charset="0"/>
              <a:buChar char="•"/>
              <a:defRPr/>
            </a:pPr>
            <a:r>
              <a:rPr lang="en-US" dirty="0" smtClean="0">
                <a:solidFill>
                  <a:schemeClr val="tx1"/>
                </a:solidFill>
                <a:latin typeface="Tw Cen MT" panose="020B0602020104020603" pitchFamily="34" charset="0"/>
                <a:cs typeface="Courier New" pitchFamily="49" charset="0"/>
              </a:rPr>
              <a:t>Enter </a:t>
            </a:r>
            <a:r>
              <a:rPr lang="en-US" dirty="0">
                <a:solidFill>
                  <a:schemeClr val="tx1"/>
                </a:solidFill>
                <a:latin typeface="Tw Cen MT" panose="020B0602020104020603" pitchFamily="34" charset="0"/>
                <a:cs typeface="Courier New" pitchFamily="49" charset="0"/>
              </a:rPr>
              <a:t>Procedure Details</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Select Supervisor</a:t>
            </a:r>
          </a:p>
          <a:p>
            <a:pPr marL="576263" indent="-285750" fontAlgn="auto">
              <a:spcBef>
                <a:spcPts val="0"/>
              </a:spcBef>
              <a:spcAft>
                <a:spcPts val="0"/>
              </a:spcAft>
              <a:buFont typeface="Arial" pitchFamily="34" charset="0"/>
              <a:buChar char="•"/>
              <a:defRPr/>
            </a:pPr>
            <a:r>
              <a:rPr lang="en-US" b="1" dirty="0">
                <a:solidFill>
                  <a:schemeClr val="tx1"/>
                </a:solidFill>
                <a:latin typeface="Tw Cen MT" panose="020B0602020104020603" pitchFamily="34" charset="0"/>
                <a:cs typeface="Courier New" pitchFamily="49" charset="0"/>
              </a:rPr>
              <a:t>Save and Retain </a:t>
            </a:r>
            <a:r>
              <a:rPr lang="en-US" dirty="0">
                <a:solidFill>
                  <a:schemeClr val="tx1"/>
                </a:solidFill>
                <a:latin typeface="Tw Cen MT" panose="020B0602020104020603" pitchFamily="34" charset="0"/>
                <a:cs typeface="Courier New" pitchFamily="49" charset="0"/>
              </a:rPr>
              <a:t>information or </a:t>
            </a:r>
            <a:r>
              <a:rPr lang="en-US" b="1" dirty="0">
                <a:solidFill>
                  <a:schemeClr val="tx1"/>
                </a:solidFill>
                <a:latin typeface="Tw Cen MT" panose="020B0602020104020603" pitchFamily="34" charset="0"/>
                <a:cs typeface="Courier New" pitchFamily="49" charset="0"/>
              </a:rPr>
              <a:t>Save and Clear</a:t>
            </a:r>
            <a:r>
              <a:rPr lang="en-US" dirty="0">
                <a:solidFill>
                  <a:schemeClr val="tx1"/>
                </a:solidFill>
                <a:latin typeface="Tw Cen MT" panose="020B0602020104020603" pitchFamily="34" charset="0"/>
                <a:cs typeface="Courier New" pitchFamily="49" charset="0"/>
              </a:rPr>
              <a:t> the form</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Click </a:t>
            </a:r>
            <a:r>
              <a:rPr lang="en-US" b="1" dirty="0">
                <a:solidFill>
                  <a:schemeClr val="tx1"/>
                </a:solidFill>
                <a:latin typeface="Tw Cen MT" panose="020B0602020104020603" pitchFamily="34" charset="0"/>
                <a:cs typeface="Courier New" pitchFamily="49" charset="0"/>
              </a:rPr>
              <a:t>View Log Listing </a:t>
            </a:r>
            <a:r>
              <a:rPr lang="en-US" dirty="0">
                <a:solidFill>
                  <a:schemeClr val="tx1"/>
                </a:solidFill>
                <a:latin typeface="Tw Cen MT" panose="020B0602020104020603" pitchFamily="34" charset="0"/>
                <a:cs typeface="Courier New" pitchFamily="49" charset="0"/>
              </a:rPr>
              <a:t>to see Procedures logged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smtClean="0"/>
              <a:t>View Log Listing</a:t>
            </a:r>
          </a:p>
        </p:txBody>
      </p:sp>
      <p:sp>
        <p:nvSpPr>
          <p:cNvPr id="9" name="Oval 8"/>
          <p:cNvSpPr/>
          <p:nvPr/>
        </p:nvSpPr>
        <p:spPr>
          <a:xfrm>
            <a:off x="6096000" y="2936268"/>
            <a:ext cx="1966965"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52600" y="2439028"/>
            <a:ext cx="838200" cy="2667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rotWithShape="1">
          <a:blip r:embed="rId3"/>
          <a:srcRect l="-1" t="7158" r="46302" b="54003"/>
          <a:stretch/>
        </p:blipFill>
        <p:spPr bwMode="auto">
          <a:xfrm>
            <a:off x="404812" y="1600200"/>
            <a:ext cx="7855610" cy="343413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 name="Oval 10"/>
          <p:cNvSpPr/>
          <p:nvPr/>
        </p:nvSpPr>
        <p:spPr>
          <a:xfrm>
            <a:off x="1752600" y="2439028"/>
            <a:ext cx="914400" cy="2667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lded Corner 5"/>
          <p:cNvSpPr/>
          <p:nvPr/>
        </p:nvSpPr>
        <p:spPr>
          <a:xfrm>
            <a:off x="5181600" y="4551650"/>
            <a:ext cx="2621622" cy="18288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Change date range and </a:t>
            </a:r>
            <a:r>
              <a:rPr lang="en-US" dirty="0" smtClean="0">
                <a:solidFill>
                  <a:schemeClr val="tx1"/>
                </a:solidFill>
                <a:latin typeface="Tw Cen MT" panose="020B0602020104020603" pitchFamily="34" charset="0"/>
                <a:cs typeface="Courier New" pitchFamily="49" charset="0"/>
              </a:rPr>
              <a:t>Choose what to view from the “Show” drop-down menu.</a:t>
            </a:r>
            <a:endParaRPr lang="en-US" dirty="0">
              <a:solidFill>
                <a:schemeClr val="tx1"/>
              </a:solidFill>
              <a:latin typeface="Tw Cen MT" panose="020B0602020104020603" pitchFamily="34" charset="0"/>
              <a:cs typeface="Courier New" pitchFamily="49" charset="0"/>
            </a:endParaRPr>
          </a:p>
        </p:txBody>
      </p:sp>
      <p:sp>
        <p:nvSpPr>
          <p:cNvPr id="13" name="Oval 12"/>
          <p:cNvSpPr/>
          <p:nvPr/>
        </p:nvSpPr>
        <p:spPr>
          <a:xfrm>
            <a:off x="313432" y="2820028"/>
            <a:ext cx="2582168" cy="49724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553199" y="2827305"/>
            <a:ext cx="990601" cy="49724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382000" cy="990600"/>
          </a:xfrm>
        </p:spPr>
        <p:txBody>
          <a:bodyPr>
            <a:normAutofit/>
          </a:bodyPr>
          <a:lstStyle/>
          <a:p>
            <a:r>
              <a:rPr lang="en-US" dirty="0" smtClean="0"/>
              <a:t>Milestones – Resident Review Report</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2" t="9222" r="58750" b="19333"/>
          <a:stretch/>
        </p:blipFill>
        <p:spPr bwMode="auto">
          <a:xfrm>
            <a:off x="901700" y="1524000"/>
            <a:ext cx="716031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609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p:txBody>
          <a:bodyPr>
            <a:normAutofit lnSpcReduction="10000"/>
          </a:bodyPr>
          <a:lstStyle/>
          <a:p>
            <a:pPr marL="320040" lvl="1" indent="-320040">
              <a:lnSpc>
                <a:spcPct val="95000"/>
              </a:lnSpc>
              <a:spcBef>
                <a:spcPts val="700"/>
              </a:spcBef>
              <a:buClr>
                <a:schemeClr val="accent2"/>
              </a:buClr>
              <a:buSzPct val="60000"/>
              <a:buFont typeface="Wingdings"/>
              <a:buChar char=""/>
            </a:pPr>
            <a:r>
              <a:rPr lang="en-US" dirty="0" smtClean="0"/>
              <a:t>Begin using RMS immediately</a:t>
            </a:r>
          </a:p>
          <a:p>
            <a:pPr marL="320040" lvl="1" indent="-320040">
              <a:lnSpc>
                <a:spcPct val="95000"/>
              </a:lnSpc>
              <a:spcBef>
                <a:spcPts val="700"/>
              </a:spcBef>
              <a:buClr>
                <a:schemeClr val="accent2"/>
              </a:buClr>
              <a:buSzPct val="60000"/>
              <a:buFont typeface="Wingdings"/>
              <a:buChar char=""/>
            </a:pPr>
            <a:r>
              <a:rPr lang="en-US" dirty="0" smtClean="0"/>
              <a:t>Use RMS at least weekly to enter the assignments you worked</a:t>
            </a:r>
          </a:p>
          <a:p>
            <a:pPr marL="320040" lvl="1" indent="-320040">
              <a:lnSpc>
                <a:spcPct val="95000"/>
              </a:lnSpc>
              <a:spcBef>
                <a:spcPts val="700"/>
              </a:spcBef>
              <a:buClr>
                <a:schemeClr val="accent2"/>
              </a:buClr>
              <a:buSzPct val="60000"/>
              <a:buFont typeface="Wingdings"/>
              <a:buChar char=""/>
            </a:pPr>
            <a:r>
              <a:rPr lang="en-US" dirty="0" smtClean="0"/>
              <a:t>Contact your Program/RMS Coordinator if you have any questions about which assignment(s) you should be using</a:t>
            </a:r>
          </a:p>
          <a:p>
            <a:pPr marL="320040" lvl="1" indent="-320040">
              <a:lnSpc>
                <a:spcPct val="95000"/>
              </a:lnSpc>
              <a:spcBef>
                <a:spcPts val="700"/>
              </a:spcBef>
              <a:buClr>
                <a:schemeClr val="accent2"/>
              </a:buClr>
              <a:buSzPct val="60000"/>
              <a:buFont typeface="Wingdings"/>
              <a:buChar char=""/>
            </a:pPr>
            <a:r>
              <a:rPr lang="en-US" b="1" dirty="0" smtClean="0"/>
              <a:t>Remember: </a:t>
            </a:r>
            <a:r>
              <a:rPr lang="en-US" dirty="0" smtClean="0"/>
              <a:t>Your work hours are viewed by many people including your PD, Program Coordinator, GME office, hospital coordinators and billing and reimbursement people who all depend on you to accurately enter your activities!</a:t>
            </a:r>
          </a:p>
          <a:p>
            <a:pPr marL="320040" lvl="1" indent="-320040">
              <a:lnSpc>
                <a:spcPct val="95000"/>
              </a:lnSpc>
              <a:spcBef>
                <a:spcPts val="700"/>
              </a:spcBef>
              <a:buClr>
                <a:schemeClr val="accent2"/>
              </a:buClr>
              <a:buSzPct val="60000"/>
              <a:buFont typeface="Wingdings"/>
              <a:buChar char=""/>
            </a:pPr>
            <a:r>
              <a:rPr lang="en-US" dirty="0" smtClean="0"/>
              <a:t>Read your curriculum and complete your evaluations on a timely basis!</a:t>
            </a:r>
          </a:p>
          <a:p>
            <a:pPr marL="320040" lvl="1" indent="-320040">
              <a:lnSpc>
                <a:spcPct val="95000"/>
              </a:lnSpc>
              <a:spcBef>
                <a:spcPts val="700"/>
              </a:spcBef>
              <a:buClr>
                <a:schemeClr val="accent2"/>
              </a:buClr>
              <a:buSzPct val="60000"/>
              <a:buFont typeface="Wingdings"/>
              <a:buChar char=""/>
            </a:pPr>
            <a:endParaRPr lang="en-US" dirty="0" smtClean="0"/>
          </a:p>
          <a:p>
            <a:pPr marL="320040" lvl="1" indent="-320040">
              <a:lnSpc>
                <a:spcPct val="95000"/>
              </a:lnSpc>
              <a:spcBef>
                <a:spcPts val="700"/>
              </a:spcBef>
              <a:buClr>
                <a:schemeClr val="accent2"/>
              </a:buClr>
              <a:buSzPct val="60000"/>
              <a:buFont typeface="Wingdings"/>
              <a:buChar char=""/>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254044" y="1676400"/>
            <a:ext cx="6477000" cy="1828800"/>
          </a:xfrm>
        </p:spPr>
        <p:txBody>
          <a:bodyPr/>
          <a:lstStyle/>
          <a:p>
            <a:r>
              <a:rPr lang="en-US" dirty="0" smtClean="0"/>
              <a:t>Questions?</a:t>
            </a:r>
            <a:endParaRPr lang="en-US" dirty="0"/>
          </a:p>
        </p:txBody>
      </p:sp>
      <p:sp>
        <p:nvSpPr>
          <p:cNvPr id="3" name="Content Placeholder 2"/>
          <p:cNvSpPr>
            <a:spLocks noGrp="1"/>
          </p:cNvSpPr>
          <p:nvPr>
            <p:ph type="body" idx="4294967295"/>
          </p:nvPr>
        </p:nvSpPr>
        <p:spPr>
          <a:xfrm>
            <a:off x="0" y="1752600"/>
            <a:ext cx="1600200" cy="4343400"/>
          </a:xfrm>
        </p:spPr>
        <p:txBody>
          <a:bodyPr/>
          <a:lstStyle/>
          <a:p>
            <a:pPr algn="ctr"/>
            <a:endParaRPr lang="en-US" dirty="0" smtClean="0"/>
          </a:p>
          <a:p>
            <a:pPr algn="ctr"/>
            <a:endParaRPr lang="en-US" dirty="0" smtClean="0"/>
          </a:p>
          <a:p>
            <a:pPr algn="ctr">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Hour Tracking - Rules</a:t>
            </a:r>
            <a:endParaRPr lang="en-US" dirty="0"/>
          </a:p>
        </p:txBody>
      </p:sp>
      <p:sp>
        <p:nvSpPr>
          <p:cNvPr id="5" name="Content Placeholder 2"/>
          <p:cNvSpPr>
            <a:spLocks noGrp="1"/>
          </p:cNvSpPr>
          <p:nvPr>
            <p:ph sz="quarter" idx="1"/>
          </p:nvPr>
        </p:nvSpPr>
        <p:spPr/>
        <p:txBody>
          <a:bodyPr>
            <a:normAutofit/>
          </a:bodyPr>
          <a:lstStyle/>
          <a:p>
            <a:pPr marL="0" indent="0">
              <a:buNone/>
            </a:pPr>
            <a:r>
              <a:rPr lang="en-US" sz="2800" dirty="0" smtClean="0"/>
              <a:t>ACGME work hour rules that programs are responsible for are following: </a:t>
            </a:r>
          </a:p>
          <a:p>
            <a:r>
              <a:rPr lang="en-US" sz="2800" b="1" dirty="0" smtClean="0"/>
              <a:t>Maximum 80 Hour Work Week (Averaged Over 4 weeks)</a:t>
            </a:r>
          </a:p>
          <a:p>
            <a:pPr lvl="1"/>
            <a:r>
              <a:rPr lang="en-US" sz="2400" dirty="0"/>
              <a:t>Clinical and educational work hours must be limited to no more than 80 hours per week, averaged over a four-week period, inclusive of all </a:t>
            </a:r>
            <a:r>
              <a:rPr lang="en-US" sz="2400" dirty="0" smtClean="0"/>
              <a:t>in-house </a:t>
            </a:r>
            <a:r>
              <a:rPr lang="en-US" sz="2400" dirty="0"/>
              <a:t>clinical and educational activities, clinical work done from home, and all </a:t>
            </a:r>
            <a:r>
              <a:rPr lang="en-US" sz="2400" dirty="0" smtClean="0"/>
              <a:t>moonlighting.</a:t>
            </a:r>
          </a:p>
          <a:p>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Hour Tracking - Rules</a:t>
            </a:r>
            <a:endParaRPr lang="en-US" dirty="0"/>
          </a:p>
        </p:txBody>
      </p:sp>
      <p:sp>
        <p:nvSpPr>
          <p:cNvPr id="5" name="Content Placeholder 2"/>
          <p:cNvSpPr>
            <a:spLocks noGrp="1"/>
          </p:cNvSpPr>
          <p:nvPr>
            <p:ph sz="quarter" idx="1"/>
          </p:nvPr>
        </p:nvSpPr>
        <p:spPr/>
        <p:txBody>
          <a:bodyPr>
            <a:normAutofit/>
          </a:bodyPr>
          <a:lstStyle/>
          <a:p>
            <a:r>
              <a:rPr lang="en-US" sz="2800" b="1" dirty="0" smtClean="0"/>
              <a:t>Call Frequency: </a:t>
            </a:r>
          </a:p>
          <a:p>
            <a:pPr lvl="1"/>
            <a:r>
              <a:rPr lang="en-US" sz="2400" dirty="0" smtClean="0"/>
              <a:t>Trainees must </a:t>
            </a:r>
            <a:r>
              <a:rPr lang="en-US" sz="2400" dirty="0"/>
              <a:t>be scheduled for in-house call no more frequently than every third night (when averaged over a four-week period</a:t>
            </a:r>
            <a:r>
              <a:rPr lang="en-US" sz="2400" dirty="0" smtClean="0"/>
              <a:t>).</a:t>
            </a:r>
          </a:p>
          <a:p>
            <a:pPr lvl="1"/>
            <a:r>
              <a:rPr lang="en-US" sz="2400" dirty="0"/>
              <a:t>Time spent on patient care activities by </a:t>
            </a:r>
            <a:r>
              <a:rPr lang="en-US" sz="2400" dirty="0" smtClean="0"/>
              <a:t>trainees </a:t>
            </a:r>
            <a:r>
              <a:rPr lang="en-US" sz="2400" dirty="0"/>
              <a:t>on at-home call must count toward the 80-hour maximum weekly limit. The frequency of at-home call is not subject to the every-third-night limitation, but must satisfy the requirement for one day in seven free of clinical work and education, when averaged over four </a:t>
            </a:r>
            <a:r>
              <a:rPr lang="en-US" sz="2400" dirty="0" smtClean="0"/>
              <a:t>weeks.</a:t>
            </a:r>
          </a:p>
          <a:p>
            <a:endParaRPr lang="en-US" dirty="0" smtClean="0"/>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Hour Tracking - Rules</a:t>
            </a:r>
            <a:endParaRPr lang="en-US" dirty="0"/>
          </a:p>
        </p:txBody>
      </p:sp>
      <p:sp>
        <p:nvSpPr>
          <p:cNvPr id="4" name="Content Placeholder 3"/>
          <p:cNvSpPr>
            <a:spLocks noGrp="1"/>
          </p:cNvSpPr>
          <p:nvPr>
            <p:ph sz="quarter" idx="1"/>
          </p:nvPr>
        </p:nvSpPr>
        <p:spPr>
          <a:xfrm>
            <a:off x="612648" y="1600200"/>
            <a:ext cx="8153400" cy="4953000"/>
          </a:xfrm>
        </p:spPr>
        <p:txBody>
          <a:bodyPr>
            <a:normAutofit lnSpcReduction="10000"/>
          </a:bodyPr>
          <a:lstStyle/>
          <a:p>
            <a:r>
              <a:rPr lang="en-US" sz="2800" b="1" dirty="0"/>
              <a:t>Maximum Hours: </a:t>
            </a:r>
          </a:p>
          <a:p>
            <a:pPr lvl="1"/>
            <a:r>
              <a:rPr lang="en-US" sz="2400" dirty="0"/>
              <a:t>Clinical and educational work periods for trainees must not exceed 24 hours of continuous scheduled clinical assignments.</a:t>
            </a:r>
          </a:p>
          <a:p>
            <a:pPr lvl="1"/>
            <a:r>
              <a:rPr lang="en-US" sz="2400" dirty="0"/>
              <a:t>Up to four hours of additional time may be used for activities related to patient safety, such as providing effective transitions of care, and/or trainee education.</a:t>
            </a:r>
            <a:endParaRPr lang="en-US" sz="2400" b="1" dirty="0"/>
          </a:p>
          <a:p>
            <a:r>
              <a:rPr lang="en-US" sz="2800" b="1" dirty="0"/>
              <a:t>Hours off between shifts: </a:t>
            </a:r>
          </a:p>
          <a:p>
            <a:pPr lvl="1"/>
            <a:r>
              <a:rPr lang="en-US" sz="2400" dirty="0"/>
              <a:t>Trainees should have 8 hours off between scheduled clinical work and education periods</a:t>
            </a:r>
          </a:p>
          <a:p>
            <a:pPr lvl="1"/>
            <a:r>
              <a:rPr lang="en-US" sz="2400" dirty="0"/>
              <a:t>Trainees must have 14 hours free of clinical work and education after 24 hours on duty</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Work Hour </a:t>
            </a:r>
            <a:r>
              <a:rPr lang="en-US" dirty="0"/>
              <a:t>Tracking - Rules</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3000" b="1" dirty="0"/>
              <a:t>Day Off: </a:t>
            </a:r>
          </a:p>
          <a:p>
            <a:pPr lvl="1"/>
            <a:r>
              <a:rPr lang="en-US" dirty="0"/>
              <a:t>Trainees must be scheduled for a minimum of one day in seven free of clinical work and required education (when averaged over four weeks). At-home call cannot be assigned on these free days. </a:t>
            </a:r>
          </a:p>
          <a:p>
            <a:r>
              <a:rPr lang="en-US" sz="3000" b="1" dirty="0"/>
              <a:t>Night Float:</a:t>
            </a:r>
          </a:p>
          <a:p>
            <a:pPr lvl="1"/>
            <a:r>
              <a:rPr lang="en-US" dirty="0"/>
              <a:t>Night float must occur within the context of the 80-hour and one-day-off-in-seven requirements.</a:t>
            </a:r>
          </a:p>
          <a:p>
            <a:r>
              <a:rPr lang="en-US" sz="3000" b="1" dirty="0"/>
              <a:t>Moonlighting:</a:t>
            </a:r>
          </a:p>
          <a:p>
            <a:pPr lvl="1"/>
            <a:r>
              <a:rPr lang="en-US" dirty="0"/>
              <a:t>Moonlighting must not interfere with the ability of the resident to achieve the goals and objectives of the educational program, and must not interfere with the trainee’s fitness for work nor compromise patient safety. </a:t>
            </a:r>
            <a:endParaRPr lang="en-US" b="1" dirty="0"/>
          </a:p>
          <a:p>
            <a:endParaRPr lang="en-US" dirty="0"/>
          </a:p>
        </p:txBody>
      </p:sp>
    </p:spTree>
    <p:extLst>
      <p:ext uri="{BB962C8B-B14F-4D97-AF65-F5344CB8AC3E}">
        <p14:creationId xmlns:p14="http://schemas.microsoft.com/office/powerpoint/2010/main" val="995437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RMS Resident Training - 2013&amp;quot;&quot;/&gt;&lt;property id=&quot;20307&quot; value=&quot;257&quot;/&gt;&lt;/object&gt;&lt;object type=&quot;3&quot; unique_id=&quot;10005&quot;&gt;&lt;property id=&quot;20148&quot; value=&quot;5&quot;/&gt;&lt;property id=&quot;20300&quot; value=&quot;Slide 2 - &amp;quot;Objectives&amp;amp;#x09;&amp;quot;&quot;/&gt;&lt;property id=&quot;20307&quot; value=&quot;258&quot;/&gt;&lt;/object&gt;&lt;object type=&quot;3&quot; unique_id=&quot;10006&quot;&gt;&lt;property id=&quot;20148&quot; value=&quot;5&quot;/&gt;&lt;property id=&quot;20300&quot; value=&quot;Slide 3 - &amp;quot;Tracking Duty Hours: Why?&amp;quot;&quot;/&gt;&lt;property id=&quot;20307&quot; value=&quot;259&quot;/&gt;&lt;/object&gt;&lt;object type=&quot;3&quot; unique_id=&quot;10007&quot;&gt;&lt;property id=&quot;20148&quot; value=&quot;5&quot;/&gt;&lt;property id=&quot;20300&quot; value=&quot;Slide 4 - &amp;quot;Tracking Duty Hours: Funding&amp;quot;&quot;/&gt;&lt;property id=&quot;20307&quot; value=&quot;260&quot;/&gt;&lt;/object&gt;&lt;object type=&quot;3&quot; unique_id=&quot;10008&quot;&gt;&lt;property id=&quot;20148&quot; value=&quot;5&quot;/&gt;&lt;property id=&quot;20300&quot; value=&quot;Slide 5 - &amp;quot;How Governmental Funding Works&amp;quot;&quot;/&gt;&lt;property id=&quot;20307&quot; value=&quot;261&quot;/&gt;&lt;/object&gt;&lt;object type=&quot;3&quot; unique_id=&quot;10009&quot;&gt;&lt;property id=&quot;20148&quot; value=&quot;5&quot;/&gt;&lt;property id=&quot;20300&quot; value=&quot;Slide 6 - &amp;quot;Tracking Duty Hours: ACGME Rules&amp;quot;&quot;/&gt;&lt;property id=&quot;20307&quot; value=&quot;262&quot;/&gt;&lt;/object&gt;&lt;object type=&quot;3&quot; unique_id=&quot;10010&quot;&gt;&lt;property id=&quot;20148&quot; value=&quot;5&quot;/&gt;&lt;property id=&quot;20300&quot; value=&quot;Slide 7 - &amp;quot;Your Role is Crucial in the Process&amp;quot;&quot;/&gt;&lt;property id=&quot;20307&quot; value=&quot;267&quot;/&gt;&lt;/object&gt;&lt;object type=&quot;3&quot; unique_id=&quot;10011&quot;&gt;&lt;property id=&quot;20148&quot; value=&quot;5&quot;/&gt;&lt;property id=&quot;20300&quot; value=&quot;Slide 8 - &amp;quot;ACGME Rules&amp;quot;&quot;/&gt;&lt;property id=&quot;20307&quot; value=&quot;275&quot;/&gt;&lt;/object&gt;&lt;object type=&quot;3&quot; unique_id=&quot;10012&quot;&gt;&lt;property id=&quot;20148&quot; value=&quot;5&quot;/&gt;&lt;property id=&quot;20300&quot; value=&quot;Slide 9 - &amp;quot;Duty Hour Tracking - Rules&amp;quot;&quot;/&gt;&lt;property id=&quot;20307&quot; value=&quot;271&quot;/&gt;&lt;/object&gt;&lt;object type=&quot;3&quot; unique_id=&quot;10013&quot;&gt;&lt;property id=&quot;20148&quot; value=&quot;5&quot;/&gt;&lt;property id=&quot;20300&quot; value=&quot;Slide 10 - &amp;quot;Duty Hour Tracking - Rules&amp;quot;&quot;/&gt;&lt;property id=&quot;20307&quot; value=&quot;272&quot;/&gt;&lt;/object&gt;&lt;object type=&quot;3&quot; unique_id=&quot;10014&quot;&gt;&lt;property id=&quot;20148&quot; value=&quot;5&quot;/&gt;&lt;property id=&quot;20300&quot; value=&quot;Slide 11 - &amp;quot;Duty Hour Tracking - Rules&amp;quot;&quot;/&gt;&lt;property id=&quot;20307&quot; value=&quot;273&quot;/&gt;&lt;/object&gt;&lt;object type=&quot;3&quot; unique_id=&quot;10015&quot;&gt;&lt;property id=&quot;20148&quot; value=&quot;5&quot;/&gt;&lt;property id=&quot;20300&quot; value=&quot;Slide 12 - &amp;quot;So, how do I track my hours?&amp;quot;&quot;/&gt;&lt;property id=&quot;20307&quot; value=&quot;277&quot;/&gt;&lt;/object&gt;&lt;object type=&quot;3&quot; unique_id=&quot;10016&quot;&gt;&lt;property id=&quot;20148&quot; value=&quot;5&quot;/&gt;&lt;property id=&quot;20300&quot; value=&quot;Slide 13 - &amp;quot;YOUR Responsibilities in RMS:&amp;quot;&quot;/&gt;&lt;property id=&quot;20307&quot; value=&quot;278&quot;/&gt;&lt;/object&gt;&lt;object type=&quot;3&quot; unique_id=&quot;10017&quot;&gt;&lt;property id=&quot;20148&quot; value=&quot;5&quot;/&gt;&lt;property id=&quot;20300&quot; value=&quot;Slide 14 - &amp;quot;Using the RMS System&amp;quot;&quot;/&gt;&lt;property id=&quot;20307&quot; value=&quot;279&quot;/&gt;&lt;/object&gt;&lt;object type=&quot;3&quot; unique_id=&quot;10018&quot;&gt;&lt;property id=&quot;20148&quot; value=&quot;5&quot;/&gt;&lt;property id=&quot;20300&quot; value=&quot;Slide 15 - &amp;quot;Logging in to RMS&amp;quot;&quot;/&gt;&lt;property id=&quot;20307&quot; value=&quot;280&quot;/&gt;&lt;/object&gt;&lt;object type=&quot;3&quot; unique_id=&quot;10019&quot;&gt;&lt;property id=&quot;20148&quot; value=&quot;5&quot;/&gt;&lt;property id=&quot;20300&quot; value=&quot;Slide 16 - &amp;quot;Enter Username and Password&amp;quot;&quot;/&gt;&lt;property id=&quot;20307&quot; value=&quot;282&quot;/&gt;&lt;/object&gt;&lt;object type=&quot;3&quot; unique_id=&quot;10020&quot;&gt;&lt;property id=&quot;20148&quot; value=&quot;5&quot;/&gt;&lt;property id=&quot;20300&quot; value=&quot;Slide 17 - &amp;quot;Home Page&amp;quot;&quot;/&gt;&lt;property id=&quot;20307&quot; value=&quot;283&quot;/&gt;&lt;/object&gt;&lt;object type=&quot;3&quot; unique_id=&quot;10021&quot;&gt;&lt;property id=&quot;20148&quot; value=&quot;5&quot;/&gt;&lt;property id=&quot;20300&quot; value=&quot;Slide 18 - &amp;quot;Change your password&amp;quot;&quot;/&gt;&lt;property id=&quot;20307&quot; value=&quot;302&quot;/&gt;&lt;/object&gt;&lt;object type=&quot;3&quot; unique_id=&quot;10022&quot;&gt;&lt;property id=&quot;20148&quot; value=&quot;5&quot;/&gt;&lt;property id=&quot;20300&quot; value=&quot;Slide 19 - &amp;quot;Notifications&amp;quot;&quot;/&gt;&lt;property id=&quot;20307&quot; value=&quot;305&quot;/&gt;&lt;/object&gt;&lt;object type=&quot;3&quot; unique_id=&quot;10023&quot;&gt;&lt;property id=&quot;20148&quot; value=&quot;5&quot;/&gt;&lt;property id=&quot;20300&quot; value=&quot;Slide 20 - &amp;quot;My Favorites&amp;quot;&quot;/&gt;&lt;property id=&quot;20307&quot; value=&quot;304&quot;/&gt;&lt;/object&gt;&lt;object type=&quot;3&quot; unique_id=&quot;10024&quot;&gt;&lt;property id=&quot;20148&quot; value=&quot;5&quot;/&gt;&lt;property id=&quot;20300&quot; value=&quot;Slide 21 - &amp;quot;Navigating&amp;quot;&quot;/&gt;&lt;property id=&quot;20307&quot; value=&quot;284&quot;/&gt;&lt;/object&gt;&lt;object type=&quot;3&quot; unique_id=&quot;10025&quot;&gt;&lt;property id=&quot;20148&quot; value=&quot;5&quot;/&gt;&lt;property id=&quot;20300&quot; value=&quot;Slide 22 - &amp;quot;The Duty Hours Module – What to Log&amp;quot;&quot;/&gt;&lt;property id=&quot;20307&quot; value=&quot;285&quot;/&gt;&lt;/object&gt;&lt;object type=&quot;3&quot; unique_id=&quot;10026&quot;&gt;&lt;property id=&quot;20148&quot; value=&quot;5&quot;/&gt;&lt;property id=&quot;20300&quot; value=&quot;Slide 23 - &amp;quot;The Duty Hours Module – What NOT to Log&amp;quot;&quot;/&gt;&lt;property id=&quot;20307&quot; value=&quot;286&quot;/&gt;&lt;/object&gt;&lt;object type=&quot;3&quot; unique_id=&quot;10027&quot;&gt;&lt;property id=&quot;20148&quot; value=&quot;5&quot;/&gt;&lt;property id=&quot;20300&quot; value=&quot;Slide 24 - &amp;quot;The Duty Hours Module – How to Log&amp;quot;&quot;/&gt;&lt;property id=&quot;20307&quot; value=&quot;288&quot;/&gt;&lt;/object&gt;&lt;object type=&quot;3&quot; unique_id=&quot;10028&quot;&gt;&lt;property id=&quot;20148&quot; value=&quot;5&quot;/&gt;&lt;property id=&quot;20300&quot; value=&quot;Slide 25 - &amp;quot;The Duty Hours Module – How to Log&amp;quot;&quot;/&gt;&lt;property id=&quot;20307&quot; value=&quot;287&quot;/&gt;&lt;/object&gt;&lt;object type=&quot;3&quot; unique_id=&quot;10030&quot;&gt;&lt;property id=&quot;20148&quot; value=&quot;5&quot;/&gt;&lt;property id=&quot;20300&quot; value=&quot;Slide 26 - &amp;quot;Adding Assignments using the Graphical Method&amp;quot;&quot;/&gt;&lt;property id=&quot;20307&quot; value=&quot;289&quot;/&gt;&lt;/object&gt;&lt;object type=&quot;3&quot; unique_id=&quot;10031&quot;&gt;&lt;property id=&quot;20148&quot; value=&quot;5&quot;/&gt;&lt;property id=&quot;20300&quot; value=&quot;Slide 27 - &amp;quot;Adding Assignments using the Graphical Method&amp;quot;&quot;/&gt;&lt;property id=&quot;20307&quot; value=&quot;290&quot;/&gt;&lt;/object&gt;&lt;object type=&quot;3&quot; unique_id=&quot;10032&quot;&gt;&lt;property id=&quot;20148&quot; value=&quot;5&quot;/&gt;&lt;property id=&quot;20300&quot; value=&quot;Slide 28 - &amp;quot;Adding Assignments using the Graphical Method&amp;quot;&quot;/&gt;&lt;property id=&quot;20307&quot; value=&quot;291&quot;/&gt;&lt;/object&gt;&lt;object type=&quot;3&quot; unique_id=&quot;10034&quot;&gt;&lt;property id=&quot;20148&quot; value=&quot;5&quot;/&gt;&lt;property id=&quot;20300&quot; value=&quot;Slide 31 - &amp;quot;Tips/Tricks&amp;amp;#x09;&amp;quot;&quot;/&gt;&lt;property id=&quot;20307&quot; value=&quot;300&quot;/&gt;&lt;/object&gt;&lt;object type=&quot;3&quot; unique_id=&quot;10035&quot;&gt;&lt;property id=&quot;20148&quot; value=&quot;5&quot;/&gt;&lt;property id=&quot;20300&quot; value=&quot;Slide 32 - &amp;quot;Logging In-House Call&amp;quot;&quot;/&gt;&lt;property id=&quot;20307&quot; value=&quot;270&quot;/&gt;&lt;/object&gt;&lt;object type=&quot;3&quot; unique_id=&quot;10036&quot;&gt;&lt;property id=&quot;20148&quot; value=&quot;5&quot;/&gt;&lt;property id=&quot;20300&quot; value=&quot;Slide 33 - &amp;quot;Logging Post-Call&amp;quot;&quot;/&gt;&lt;property id=&quot;20307&quot; value=&quot;274&quot;/&gt;&lt;/object&gt;&lt;object type=&quot;3&quot; unique_id=&quot;10037&quot;&gt;&lt;property id=&quot;20148&quot; value=&quot;5&quot;/&gt;&lt;property id=&quot;20300&quot; value=&quot;Slide 34 - &amp;quot;Logging Home Call&amp;quot;&quot;/&gt;&lt;property id=&quot;20307&quot; value=&quot;296&quot;/&gt;&lt;/object&gt;&lt;object type=&quot;3&quot; unique_id=&quot;10038&quot;&gt;&lt;property id=&quot;20148&quot; value=&quot;5&quot;/&gt;&lt;property id=&quot;20300&quot; value=&quot;Slide 35 - &amp;quot;Logging Home Call (Cont.)&amp;quot;&quot;/&gt;&lt;property id=&quot;20307&quot; value=&quot;297&quot;/&gt;&lt;/object&gt;&lt;object type=&quot;3&quot; unique_id=&quot;10039&quot;&gt;&lt;property id=&quot;20148&quot; value=&quot;5&quot;/&gt;&lt;property id=&quot;20300&quot; value=&quot;Slide 36 - &amp;quot;Logging Time Off&amp;quot;&quot;/&gt;&lt;property id=&quot;20307&quot; value=&quot;298&quot;/&gt;&lt;/object&gt;&lt;object type=&quot;3&quot; unique_id=&quot;10040&quot;&gt;&lt;property id=&quot;20148&quot; value=&quot;5&quot;/&gt;&lt;property id=&quot;20300&quot; value=&quot;Slide 37 - &amp;quot;Tips/Tricks&amp;amp;#x09;&amp;quot;&quot;/&gt;&lt;property id=&quot;20307&quot; value=&quot;269&quot;/&gt;&lt;/object&gt;&lt;object type=&quot;3&quot; unique_id=&quot;10043&quot;&gt;&lt;property id=&quot;20148&quot; value=&quot;5&quot;/&gt;&lt;property id=&quot;20300&quot; value=&quot;Slide 44 - &amp;quot;Other RMS Modules You Will Use&amp;quot;&quot;/&gt;&lt;property id=&quot;20307&quot; value=&quot;317&quot;/&gt;&lt;/object&gt;&lt;object type=&quot;3&quot; unique_id=&quot;10044&quot;&gt;&lt;property id=&quot;20148&quot; value=&quot;5&quot;/&gt;&lt;property id=&quot;20300&quot; value=&quot;Slide 45 - &amp;quot;My Rotation Schedule &amp;amp; Curriculum&amp;quot;&quot;/&gt;&lt;property id=&quot;20307&quot; value=&quot;306&quot;/&gt;&lt;/object&gt;&lt;object type=&quot;3&quot; unique_id=&quot;10045&quot;&gt;&lt;property id=&quot;20148&quot; value=&quot;5&quot;/&gt;&lt;property id=&quot;20300&quot; value=&quot;Slide 46 - &amp;quot;My Rotation Schedule &amp;amp; Curriculum&amp;quot;&quot;/&gt;&lt;property id=&quot;20307&quot; value=&quot;307&quot;/&gt;&lt;/object&gt;&lt;object type=&quot;3&quot; unique_id=&quot;10046&quot;&gt;&lt;property id=&quot;20148&quot; value=&quot;5&quot;/&gt;&lt;property id=&quot;20300&quot; value=&quot;Slide 47 - &amp;quot;Conference Schedule&amp;quot;&quot;/&gt;&lt;property id=&quot;20307&quot; value=&quot;308&quot;/&gt;&lt;/object&gt;&lt;object type=&quot;3&quot; unique_id=&quot;10047&quot;&gt;&lt;property id=&quot;20148&quot; value=&quot;5&quot;/&gt;&lt;property id=&quot;20300&quot; value=&quot;Slide 48 - &amp;quot;Conference Surveys&amp;quot;&quot;/&gt;&lt;property id=&quot;20307&quot; value=&quot;322&quot;/&gt;&lt;/object&gt;&lt;object type=&quot;3&quot; unique_id=&quot;10048&quot;&gt;&lt;property id=&quot;20148&quot; value=&quot;5&quot;/&gt;&lt;property id=&quot;20300&quot; value=&quot;Slide 49 - &amp;quot;Conference Attendance&amp;quot;&quot;/&gt;&lt;property id=&quot;20307&quot; value=&quot;309&quot;/&gt;&lt;/object&gt;&lt;object type=&quot;3&quot; unique_id=&quot;10049&quot;&gt;&lt;property id=&quot;20148&quot; value=&quot;5&quot;/&gt;&lt;property id=&quot;20300&quot; value=&quot;Slide 50 - &amp;quot;Conference Attendance&amp;quot;&quot;/&gt;&lt;property id=&quot;20307&quot; value=&quot;310&quot;/&gt;&lt;/object&gt;&lt;object type=&quot;3&quot; unique_id=&quot;10050&quot;&gt;&lt;property id=&quot;20148&quot; value=&quot;5&quot;/&gt;&lt;property id=&quot;20300&quot; value=&quot;Slide 51 - &amp;quot;Evaluations&amp;quot;&quot;/&gt;&lt;property id=&quot;20307&quot; value=&quot;312&quot;/&gt;&lt;/object&gt;&lt;object type=&quot;3&quot; unique_id=&quot;10051&quot;&gt;&lt;property id=&quot;20148&quot; value=&quot;5&quot;/&gt;&lt;property id=&quot;20300&quot; value=&quot;Slide 52 - &amp;quot;Assess&amp;quot;&quot;/&gt;&lt;property id=&quot;20307&quot; value=&quot;313&quot;/&gt;&lt;/object&gt;&lt;object type=&quot;3&quot; unique_id=&quot;10052&quot;&gt;&lt;property id=&quot;20148&quot; value=&quot;5&quot;/&gt;&lt;property id=&quot;20300&quot; value=&quot;Slide 53 - &amp;quot;View Completed Evaluations&amp;quot;&quot;/&gt;&lt;property id=&quot;20307&quot; value=&quot;314&quot;/&gt;&lt;/object&gt;&lt;object type=&quot;3&quot; unique_id=&quot;10053&quot;&gt;&lt;property id=&quot;20148&quot; value=&quot;5&quot;/&gt;&lt;property id=&quot;20300&quot; value=&quot;Slide 54 - &amp;quot;Evaluation Reports&amp;quot;&quot;/&gt;&lt;property id=&quot;20307&quot; value=&quot;315&quot;/&gt;&lt;/object&gt;&lt;object type=&quot;3&quot; unique_id=&quot;10054&quot;&gt;&lt;property id=&quot;20148&quot; value=&quot;5&quot;/&gt;&lt;property id=&quot;20300&quot; value=&quot;Slide 55 - &amp;quot;Individual Report&amp;quot;&quot;/&gt;&lt;property id=&quot;20307&quot; value=&quot;316&quot;/&gt;&lt;/object&gt;&lt;object type=&quot;3&quot; unique_id=&quot;10055&quot;&gt;&lt;property id=&quot;20148&quot; value=&quot;5&quot;/&gt;&lt;property id=&quot;20300&quot; value=&quot;Slide 56 - &amp;quot;View Your Reviews&amp;quot;&quot;/&gt;&lt;property id=&quot;20307&quot; value=&quot;319&quot;/&gt;&lt;/object&gt;&lt;object type=&quot;3&quot; unique_id=&quot;10056&quot;&gt;&lt;property id=&quot;20148&quot; value=&quot;5&quot;/&gt;&lt;property id=&quot;20300&quot; value=&quot;Slide 57 - &amp;quot;View Your Reviews&amp;quot;&quot;/&gt;&lt;property id=&quot;20307&quot; value=&quot;320&quot;/&gt;&lt;/object&gt;&lt;object type=&quot;3&quot; unique_id=&quot;10057&quot;&gt;&lt;property id=&quot;20148&quot; value=&quot;5&quot;/&gt;&lt;property id=&quot;20300&quot; value=&quot;Slide 58 - &amp;quot;Add Your Comments &amp;amp; Signature&amp;quot;&quot;/&gt;&lt;property id=&quot;20307&quot; value=&quot;321&quot;/&gt;&lt;/object&gt;&lt;object type=&quot;3&quot; unique_id=&quot;10058&quot;&gt;&lt;property id=&quot;20148&quot; value=&quot;5&quot;/&gt;&lt;property id=&quot;20300&quot; value=&quot;Slide 59 - &amp;quot;Add Scholarly Activities&amp;quot;&quot;/&gt;&lt;property id=&quot;20307&quot; value=&quot;327&quot;/&gt;&lt;/object&gt;&lt;object type=&quot;3&quot; unique_id=&quot;10059&quot;&gt;&lt;property id=&quot;20148&quot; value=&quot;5&quot;/&gt;&lt;property id=&quot;20300&quot; value=&quot;Slide 60 - &amp;quot;Add Scholarly Activities&amp;quot;&quot;/&gt;&lt;property id=&quot;20307&quot; value=&quot;328&quot;/&gt;&lt;/object&gt;&lt;object type=&quot;3&quot; unique_id=&quot;10060&quot;&gt;&lt;property id=&quot;20148&quot; value=&quot;5&quot;/&gt;&lt;property id=&quot;20300&quot; value=&quot;Slide 61 - &amp;quot;Journaling&amp;quot;&quot;/&gt;&lt;property id=&quot;20307&quot; value=&quot;329&quot;/&gt;&lt;/object&gt;&lt;object type=&quot;3&quot; unique_id=&quot;10061&quot;&gt;&lt;property id=&quot;20148&quot; value=&quot;5&quot;/&gt;&lt;property id=&quot;20300&quot; value=&quot;Slide 62 - &amp;quot;Journaling&amp;quot;&quot;/&gt;&lt;property id=&quot;20307&quot; value=&quot;330&quot;/&gt;&lt;/object&gt;&lt;object type=&quot;3&quot; unique_id=&quot;10062&quot;&gt;&lt;property id=&quot;20148&quot; value=&quot;5&quot;/&gt;&lt;property id=&quot;20300&quot; value=&quot;Slide 63 - &amp;quot;Journaling Assignments&amp;quot;&quot;/&gt;&lt;property id=&quot;20307&quot; value=&quot;331&quot;/&gt;&lt;/object&gt;&lt;object type=&quot;3&quot; unique_id=&quot;10063&quot;&gt;&lt;property id=&quot;20148&quot; value=&quot;5&quot;/&gt;&lt;property id=&quot;20300&quot; value=&quot;Slide 64 - &amp;quot;Journaling Assignments&amp;quot;&quot;/&gt;&lt;property id=&quot;20307&quot; value=&quot;332&quot;/&gt;&lt;/object&gt;&lt;object type=&quot;3&quot; unique_id=&quot;10064&quot;&gt;&lt;property id=&quot;20148&quot; value=&quot;5&quot;/&gt;&lt;property id=&quot;20300&quot; value=&quot;Slide 65 - &amp;quot;Log Procedures&amp;quot;&quot;/&gt;&lt;property id=&quot;20307&quot; value=&quot;324&quot;/&gt;&lt;/object&gt;&lt;object type=&quot;3&quot; unique_id=&quot;10065&quot;&gt;&lt;property id=&quot;20148&quot; value=&quot;5&quot;/&gt;&lt;property id=&quot;20300&quot; value=&quot;Slide 66 - &amp;quot;Log Procedures&amp;quot;&quot;/&gt;&lt;property id=&quot;20307&quot; value=&quot;325&quot;/&gt;&lt;/object&gt;&lt;object type=&quot;3&quot; unique_id=&quot;10066&quot;&gt;&lt;property id=&quot;20148&quot; value=&quot;5&quot;/&gt;&lt;property id=&quot;20300&quot; value=&quot;Slide 67 - &amp;quot;View Log Listing&amp;quot;&quot;/&gt;&lt;property id=&quot;20307&quot; value=&quot;326&quot;/&gt;&lt;/object&gt;&lt;object type=&quot;3&quot; unique_id=&quot;10067&quot;&gt;&lt;property id=&quot;20148&quot; value=&quot;5&quot;/&gt;&lt;property id=&quot;20300&quot; value=&quot;Slide 68 - &amp;quot;Next Steps&amp;quot;&quot;/&gt;&lt;property id=&quot;20307&quot; value=&quot;299&quot;/&gt;&lt;/object&gt;&lt;object type=&quot;3&quot; unique_id=&quot;10068&quot;&gt;&lt;property id=&quot;20148&quot; value=&quot;5&quot;/&gt;&lt;property id=&quot;20300&quot; value=&quot;Slide 69 - &amp;quot;Questions?&amp;quot;&quot;/&gt;&lt;property id=&quot;20307&quot; value=&quot;276&quot;/&gt;&lt;/object&gt;&lt;object type=&quot;3&quot; unique_id=&quot;11333&quot;&gt;&lt;property id=&quot;20148&quot; value=&quot;5&quot;/&gt;&lt;property id=&quot;20300&quot; value=&quot;Slide 29 - &amp;quot;Viewing and Editing Assignments &amp;quot;&quot;/&gt;&lt;property id=&quot;20307&quot; value=&quot;334&quot;/&gt;&lt;/object&gt;&lt;object type=&quot;3&quot; unique_id=&quot;11334&quot;&gt;&lt;property id=&quot;20148&quot; value=&quot;5&quot;/&gt;&lt;property id=&quot;20300&quot; value=&quot;Slide 38 - &amp;quot;Duty Hour Violations&amp;quot;&quot;/&gt;&lt;property id=&quot;20307&quot; value=&quot;336&quot;/&gt;&lt;/object&gt;&lt;object type=&quot;3&quot; unique_id=&quot;11335&quot;&gt;&lt;property id=&quot;20148&quot; value=&quot;5&quot;/&gt;&lt;property id=&quot;20300&quot; value=&quot;Slide 39 - &amp;quot;Duty Hour Violations&amp;quot;&quot;/&gt;&lt;property id=&quot;20307&quot; value=&quot;337&quot;/&gt;&lt;/object&gt;&lt;object type=&quot;3&quot; unique_id=&quot;11604&quot;&gt;&lt;property id=&quot;20148&quot; value=&quot;5&quot;/&gt;&lt;property id=&quot;20300&quot; value=&quot;Slide 40 - &amp;quot;Causes for Violations&amp;quot;&quot;/&gt;&lt;property id=&quot;20307&quot; value=&quot;339&quot;/&gt;&lt;/object&gt;&lt;object type=&quot;3&quot; unique_id=&quot;11605&quot;&gt;&lt;property id=&quot;20148&quot; value=&quot;5&quot;/&gt;&lt;property id=&quot;20300&quot; value=&quot;Slide 41 - &amp;quot;Add Cause&amp;quot;&quot;/&gt;&lt;property id=&quot;20307&quot; value=&quot;341&quot;/&gt;&lt;/object&gt;&lt;object type=&quot;3&quot; unique_id=&quot;11951&quot;&gt;&lt;property id=&quot;20148&quot; value=&quot;5&quot;/&gt;&lt;property id=&quot;20300&quot; value=&quot;Slide 42 - &amp;quot;Updated Home Page – To be Released Late Summer 2012&amp;quot;&quot;/&gt;&lt;property id=&quot;20307&quot; value=&quot;342&quot;/&gt;&lt;/object&gt;&lt;object type=&quot;3&quot; unique_id=&quot;11952&quot;&gt;&lt;property id=&quot;20148&quot; value=&quot;5&quot;/&gt;&lt;property id=&quot;20300&quot; value=&quot;Slide 43 - &amp;quot;Updated Navigation – To be Released Late Summer 2012&amp;quot;&quot;/&gt;&lt;property id=&quot;20307&quot; value=&quot;343&quot;/&gt;&lt;/object&gt;&lt;object type=&quot;3&quot; unique_id=&quot;13302&quot;&gt;&lt;property id=&quot;20148&quot; value=&quot;5&quot;/&gt;&lt;property id=&quot;20300&quot; value=&quot;Slide 30 - &amp;quot;Editing Assignments – Alternate Option&amp;quot;&quot;/&gt;&lt;property id=&quot;20307&quot; value=&quot;344&quot;/&gt;&lt;/objec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45703</TotalTime>
  <Words>7442</Words>
  <Application>Microsoft Office PowerPoint</Application>
  <PresentationFormat>On-screen Show (4:3)</PresentationFormat>
  <Paragraphs>670</Paragraphs>
  <Slides>59</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Century Gothic</vt:lpstr>
      <vt:lpstr>Courier New</vt:lpstr>
      <vt:lpstr>Tw Cen MT</vt:lpstr>
      <vt:lpstr>Wingdings</vt:lpstr>
      <vt:lpstr>Wingdings 2</vt:lpstr>
      <vt:lpstr>Median</vt:lpstr>
      <vt:lpstr>RMS Resident Training - 2019</vt:lpstr>
      <vt:lpstr>Objectives </vt:lpstr>
      <vt:lpstr>Tracking Work Hours: Why?</vt:lpstr>
      <vt:lpstr>Tracking Work Hours: ACGME Rules</vt:lpstr>
      <vt:lpstr>ACGME Rules</vt:lpstr>
      <vt:lpstr>Work Hour Tracking - Rules</vt:lpstr>
      <vt:lpstr>Work Hour Tracking - Rules</vt:lpstr>
      <vt:lpstr>Work Hour Tracking - Rules</vt:lpstr>
      <vt:lpstr>Work Hour Tracking - Rules</vt:lpstr>
      <vt:lpstr>So, how do I track my hours?</vt:lpstr>
      <vt:lpstr>Using the RMS System</vt:lpstr>
      <vt:lpstr>Logging in to RMS</vt:lpstr>
      <vt:lpstr>Enter Username and Password</vt:lpstr>
      <vt:lpstr>Home Page</vt:lpstr>
      <vt:lpstr>Change your password</vt:lpstr>
      <vt:lpstr>Notifications</vt:lpstr>
      <vt:lpstr>My Favorites</vt:lpstr>
      <vt:lpstr>Navigating</vt:lpstr>
      <vt:lpstr>The Duty Hours Module – What to Log</vt:lpstr>
      <vt:lpstr>The Duty Hours Module – What NOT to Log</vt:lpstr>
      <vt:lpstr>Adding Work Hours using the Graphical Method</vt:lpstr>
      <vt:lpstr>Adding Work Hours using the Graphical Method</vt:lpstr>
      <vt:lpstr>Adding Work Hours using the Graphical Method</vt:lpstr>
      <vt:lpstr>Viewing and Editing Work Hours</vt:lpstr>
      <vt:lpstr>Editing Work Hours – Alternate Option</vt:lpstr>
      <vt:lpstr>Logging Time Off</vt:lpstr>
      <vt:lpstr>Tips/Tricks </vt:lpstr>
      <vt:lpstr>Work Hour Violations</vt:lpstr>
      <vt:lpstr>Duty Hour Violations</vt:lpstr>
      <vt:lpstr>Causes for Violations</vt:lpstr>
      <vt:lpstr>Add Cause</vt:lpstr>
      <vt:lpstr>Other RMS Modules You Will Use</vt:lpstr>
      <vt:lpstr>My Rotation Schedule &amp; Curriculum</vt:lpstr>
      <vt:lpstr>My Rotation Schedule &amp; Curriculum</vt:lpstr>
      <vt:lpstr>Conference Schedule</vt:lpstr>
      <vt:lpstr>Conference Surveys</vt:lpstr>
      <vt:lpstr>Conference Attendance</vt:lpstr>
      <vt:lpstr>Conference Attendance</vt:lpstr>
      <vt:lpstr>Evaluations</vt:lpstr>
      <vt:lpstr>Assess</vt:lpstr>
      <vt:lpstr>View Completed Evaluations</vt:lpstr>
      <vt:lpstr>Evaluation Reports</vt:lpstr>
      <vt:lpstr>Tags Report</vt:lpstr>
      <vt:lpstr>Comments Report</vt:lpstr>
      <vt:lpstr>Other Reports</vt:lpstr>
      <vt:lpstr>View Your Portfolio Reviews</vt:lpstr>
      <vt:lpstr>View Your Portfolio Reviews (Cont.)</vt:lpstr>
      <vt:lpstr>Add Your Comments &amp; Signature</vt:lpstr>
      <vt:lpstr>Add Scholarly Activities</vt:lpstr>
      <vt:lpstr>Add Scholarly Activities</vt:lpstr>
      <vt:lpstr>Journaling</vt:lpstr>
      <vt:lpstr>Journaling</vt:lpstr>
      <vt:lpstr>Journaling Assignments</vt:lpstr>
      <vt:lpstr>Journaling Assignments</vt:lpstr>
      <vt:lpstr>Log Procedures</vt:lpstr>
      <vt:lpstr>View Log Listing</vt:lpstr>
      <vt:lpstr>Milestones – Resident Review Report</vt:lpstr>
      <vt:lpstr>Next Steps</vt:lpstr>
      <vt:lpstr>Questions?</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RMS Duty Hour Entry</dc:title>
  <dc:creator>AHC-IS</dc:creator>
  <cp:lastModifiedBy>Carly Dolan</cp:lastModifiedBy>
  <cp:revision>530</cp:revision>
  <cp:lastPrinted>2013-05-23T16:28:24Z</cp:lastPrinted>
  <dcterms:created xsi:type="dcterms:W3CDTF">2011-03-22T19:29:21Z</dcterms:created>
  <dcterms:modified xsi:type="dcterms:W3CDTF">2019-05-08T14:17:02Z</dcterms:modified>
</cp:coreProperties>
</file>