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343" r:id="rId3"/>
    <p:sldId id="349" r:id="rId4"/>
    <p:sldId id="344" r:id="rId5"/>
    <p:sldId id="347" r:id="rId6"/>
    <p:sldId id="346" r:id="rId7"/>
  </p:sldIdLst>
  <p:sldSz cx="18288000" cy="10287000"/>
  <p:notesSz cx="6858000" cy="9313863"/>
  <p:embeddedFontLst>
    <p:embeddedFont>
      <p:font typeface="Public Sans Bold" panose="020B0604020202020204" charset="0"/>
      <p:regular r:id="rId9"/>
    </p:embeddedFont>
    <p:embeddedFont>
      <p:font typeface="Public Sans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layfair Display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87347" autoAdjust="0"/>
  </p:normalViewPr>
  <p:slideViewPr>
    <p:cSldViewPr>
      <p:cViewPr varScale="1">
        <p:scale>
          <a:sx n="69" d="100"/>
          <a:sy n="69" d="100"/>
        </p:scale>
        <p:origin x="10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39A70-907E-474C-84E5-5640783EE7C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1A7D6-FF65-48C7-B824-3E3DF586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2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Today </a:t>
            </a:r>
            <a:r>
              <a:rPr lang="en-US" dirty="0" smtClean="0"/>
              <a:t>we are going to go</a:t>
            </a:r>
            <a:r>
              <a:rPr lang="en-US" baseline="0" dirty="0" smtClean="0"/>
              <a:t> over how to create a new academic year. Doing this is</a:t>
            </a:r>
            <a:r>
              <a:rPr lang="en-US" sz="1200" baseline="0" dirty="0" smtClean="0"/>
              <a:t> important because it is used to define different time periods for: block schedule, evaluations, finance applications, and more.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A7D6-FF65-48C7-B824-3E3DF586F4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6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We</a:t>
            </a:r>
            <a:r>
              <a:rPr lang="en-US" sz="1200" baseline="0" dirty="0" smtClean="0"/>
              <a:t> </a:t>
            </a:r>
            <a:r>
              <a:rPr lang="en-US" sz="1200" baseline="0" dirty="0" smtClean="0"/>
              <a:t>will show you to create a new AY, adjust the intervals, talk about the option to create different blocks, and the available option of creating a recurring academic year.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A7D6-FF65-48C7-B824-3E3DF586F4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42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How </a:t>
            </a:r>
            <a:r>
              <a:rPr lang="en-US" sz="1200" baseline="0" dirty="0" smtClean="0"/>
              <a:t>to adjust the </a:t>
            </a:r>
            <a:r>
              <a:rPr lang="en-US" sz="1200" baseline="0" dirty="0" smtClean="0"/>
              <a:t>intervals </a:t>
            </a:r>
            <a:endParaRPr lang="en-US" sz="1200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Talk about the </a:t>
            </a:r>
            <a:r>
              <a:rPr lang="en-US" sz="1200" baseline="0" dirty="0" smtClean="0"/>
              <a:t>different </a:t>
            </a:r>
            <a:r>
              <a:rPr lang="en-US" sz="1200" baseline="0" dirty="0" smtClean="0"/>
              <a:t>block options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Mention the recurring</a:t>
            </a:r>
            <a:r>
              <a:rPr lang="en-US" sz="1200" baseline="0" dirty="0" smtClean="0"/>
              <a:t> academic year </a:t>
            </a:r>
            <a:r>
              <a:rPr lang="en-US" sz="1200" baseline="0" dirty="0" smtClean="0"/>
              <a:t>option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A7D6-FF65-48C7-B824-3E3DF586F4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1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Training </a:t>
            </a:r>
            <a:r>
              <a:rPr lang="en-US" sz="1200" dirty="0" smtClean="0"/>
              <a:t>manual</a:t>
            </a:r>
            <a:r>
              <a:rPr lang="en-US" sz="1200" baseline="0" dirty="0" smtClean="0"/>
              <a:t> – how to create an AY - page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A7D6-FF65-48C7-B824-3E3DF586F4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9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Visit </a:t>
            </a:r>
            <a:r>
              <a:rPr lang="en-US" dirty="0" smtClean="0"/>
              <a:t>the mmcgme training</a:t>
            </a:r>
            <a:r>
              <a:rPr lang="en-US" baseline="0" dirty="0" smtClean="0"/>
              <a:t> website or scan the QR code to register for additional training </a:t>
            </a:r>
          </a:p>
          <a:p>
            <a:r>
              <a:rPr lang="en-US" baseline="0" dirty="0" smtClean="0"/>
              <a:t>(https</a:t>
            </a:r>
            <a:r>
              <a:rPr lang="en-US" baseline="0" dirty="0" smtClean="0"/>
              <a:t>://www.mmcgmeservices.org/training.html)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1A7D6-FF65-48C7-B824-3E3DF586F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0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A7D6-FF65-48C7-B824-3E3DF586F4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0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mmcgmeservices.org/uploads/4/2/2/3/42234941/preparing_for_the_new_academic_year_tasks_2024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mcgmeservices.org/uploads/4/2/2/3/42234941/preparing_for_the_new_academic_year_faqs_2024.pdf" TargetMode="External"/><Relationship Id="rId5" Type="http://schemas.openxmlformats.org/officeDocument/2006/relationships/hyperlink" Target="https://www.mmcgmeservices.org/uploads/4/2/2/3/42234941/preparing_for_the_new_acadmic_year_outline_2024.pdf" TargetMode="External"/><Relationship Id="rId4" Type="http://schemas.openxmlformats.org/officeDocument/2006/relationships/hyperlink" Target="https://www.mmcgmeservices.org/uploads/4/2/2/3/42234941/preparing_for_the_new_academic_year_training_manual_2024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6" y="4514765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06882" y="4728792"/>
            <a:ext cx="16230600" cy="60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14" spc="843" dirty="0" smtClean="0">
                <a:solidFill>
                  <a:srgbClr val="2B2C30"/>
                </a:solidFill>
                <a:latin typeface="Public Sans Bold"/>
              </a:rPr>
              <a:t>Creating a New Academic Year</a:t>
            </a:r>
            <a:endParaRPr lang="en-US" sz="3714" spc="843" dirty="0">
              <a:solidFill>
                <a:srgbClr val="2B2C30"/>
              </a:solidFill>
              <a:latin typeface="Public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6882" y="3329205"/>
            <a:ext cx="1640833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600" spc="83" dirty="0" smtClean="0">
                <a:latin typeface="Playfair Display"/>
              </a:rPr>
              <a:t>RMS MOMENT OF THE MONTH</a:t>
            </a:r>
            <a:endParaRPr lang="en-US" sz="6600" spc="83" dirty="0">
              <a:latin typeface="Playfair Displ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53515" y="8851583"/>
            <a:ext cx="1544279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 smtClean="0">
                <a:solidFill>
                  <a:srgbClr val="2B2C30"/>
                </a:solidFill>
                <a:latin typeface="Public Sans"/>
              </a:rPr>
              <a:t>Metro Minnesota Council on Graduate Medical Education</a:t>
            </a:r>
            <a:endParaRPr lang="en-US" sz="3200" dirty="0">
              <a:solidFill>
                <a:srgbClr val="2B2C30"/>
              </a:solidFill>
              <a:latin typeface="Public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532" y="8359141"/>
            <a:ext cx="1969768" cy="98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4000" dirty="0" smtClean="0">
                <a:solidFill>
                  <a:srgbClr val="2B2C30"/>
                </a:solidFill>
                <a:latin typeface="Public Sans Bold"/>
              </a:rPr>
              <a:t>MEETING AGENDA</a:t>
            </a:r>
            <a:endParaRPr lang="en-US" sz="4000" dirty="0">
              <a:solidFill>
                <a:srgbClr val="2B2C30"/>
              </a:solidFill>
              <a:latin typeface="Public Sans Bold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80133"/>
            <a:ext cx="1969768" cy="984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8695" y="2247900"/>
            <a:ext cx="148971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Public Sans" panose="020B0604020202020204" charset="0"/>
              </a:rPr>
              <a:t>How-to Create a New Academic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Public Sans" panose="020B0604020202020204" charset="0"/>
              </a:rPr>
              <a:t>Available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Public Sans" panose="020B0604020202020204" charset="0"/>
              </a:rPr>
              <a:t>Training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Public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7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4000" dirty="0" smtClean="0">
                <a:solidFill>
                  <a:srgbClr val="2B2C30"/>
                </a:solidFill>
                <a:latin typeface="Public Sans Bold"/>
              </a:rPr>
              <a:t>How to Create a New Academic Year </a:t>
            </a:r>
            <a:r>
              <a:rPr lang="en-US" sz="4000" smtClean="0">
                <a:solidFill>
                  <a:srgbClr val="2B2C30"/>
                </a:solidFill>
                <a:latin typeface="Public Sans Bold"/>
              </a:rPr>
              <a:t>in RMS</a:t>
            </a:r>
            <a:endParaRPr lang="en-US" sz="4000" dirty="0">
              <a:solidFill>
                <a:srgbClr val="2B2C30"/>
              </a:solidFill>
              <a:latin typeface="Public Sans Bold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80133"/>
            <a:ext cx="1969768" cy="984884"/>
          </a:xfrm>
          <a:prstGeom prst="rect">
            <a:avLst/>
          </a:prstGeom>
        </p:spPr>
      </p:pic>
      <p:pic>
        <p:nvPicPr>
          <p:cNvPr id="4" name="74C84E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408" y="1638300"/>
            <a:ext cx="16981168" cy="80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4000" dirty="0" smtClean="0">
                <a:solidFill>
                  <a:srgbClr val="2B2C30"/>
                </a:solidFill>
                <a:latin typeface="Public Sans Bold"/>
              </a:rPr>
              <a:t>AVAILABLE RESOURCES</a:t>
            </a:r>
            <a:endParaRPr lang="en-US" sz="4000" dirty="0">
              <a:solidFill>
                <a:srgbClr val="2B2C30"/>
              </a:solidFill>
              <a:latin typeface="Public Sans Bold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880133"/>
            <a:ext cx="1969768" cy="984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8695" y="2095500"/>
            <a:ext cx="15963905" cy="3461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Below are the training </a:t>
            </a:r>
            <a:r>
              <a:rPr lang="en-US" sz="2800" b="1" dirty="0" smtClean="0"/>
              <a:t>materials:</a:t>
            </a:r>
            <a:r>
              <a:rPr lang="en-US" sz="2800" b="1" dirty="0"/>
              <a:t> 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hlinkClick r:id="rId4"/>
              </a:rPr>
              <a:t>Training Manual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hlinkClick r:id="rId5"/>
              </a:rPr>
              <a:t>Training </a:t>
            </a:r>
            <a:r>
              <a:rPr lang="en-US" sz="2800" dirty="0">
                <a:hlinkClick r:id="rId5"/>
              </a:rPr>
              <a:t>Course </a:t>
            </a:r>
            <a:r>
              <a:rPr lang="en-US" sz="2800" dirty="0" smtClean="0">
                <a:hlinkClick r:id="rId5"/>
              </a:rPr>
              <a:t>Outline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hlinkClick r:id="rId6"/>
              </a:rPr>
              <a:t>FAQs</a:t>
            </a:r>
            <a:endParaRPr lang="en-US" sz="2800" dirty="0"/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/>
              <a:t>​Additional Resources: 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hlinkClick r:id="rId7"/>
              </a:rPr>
              <a:t>Preparing </a:t>
            </a:r>
            <a:r>
              <a:rPr lang="en-US" sz="2800" dirty="0">
                <a:hlinkClick r:id="rId7"/>
              </a:rPr>
              <a:t>for the New Academic Year Tasks</a:t>
            </a:r>
            <a:endParaRPr lang="en-US" sz="2800" dirty="0"/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0839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0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4" b="0" i="0" u="none" strike="noStrike" kern="1200" cap="none" spc="843" normalizeH="0" baseline="0" noProof="0" dirty="0" smtClean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TRAINING OPPORTUNITIES</a:t>
            </a:r>
            <a:endParaRPr kumimoji="0" lang="en-US" sz="3714" b="0" i="0" u="none" strike="noStrike" kern="1200" cap="none" spc="843" normalizeH="0" baseline="0" noProof="0" dirty="0">
              <a:ln>
                <a:noFill/>
              </a:ln>
              <a:solidFill>
                <a:srgbClr val="2B2C30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689" y="2122290"/>
            <a:ext cx="6972312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Block Schedules (required)</a:t>
            </a: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Introduction to RMS &amp; GME </a:t>
            </a: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Payment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B2C30"/>
              </a:solidFill>
              <a:effectLst/>
              <a:uLnTx/>
              <a:uFillTx/>
              <a:latin typeface="Public Sans"/>
              <a:ea typeface="+mn-ea"/>
              <a:cs typeface="+mn-cs"/>
            </a:endParaRP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Evaluations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B2C30"/>
              </a:solidFill>
              <a:effectLst/>
              <a:uLnTx/>
              <a:uFillTx/>
              <a:latin typeface="Public Sans"/>
              <a:ea typeface="+mn-ea"/>
              <a:cs typeface="+mn-cs"/>
            </a:endParaRP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Conferences</a:t>
            </a: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Onboarding &amp; Checklists</a:t>
            </a: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Curriculum​</a:t>
            </a: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Portfolio </a:t>
            </a: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Review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B2C30"/>
              </a:solidFill>
              <a:effectLst/>
              <a:uLnTx/>
              <a:uFillTx/>
              <a:latin typeface="Public Sans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532" y="8359141"/>
            <a:ext cx="1969768" cy="984884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8839200" y="2122290"/>
            <a:ext cx="7848600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​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Scholarly Activity</a:t>
            </a: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Statements 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of Activity/Billing</a:t>
            </a: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Logger, Log Books, and Continuity Clinic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B2C30"/>
              </a:solidFill>
              <a:effectLst/>
              <a:uLnTx/>
              <a:uFillTx/>
              <a:latin typeface="Public Sans"/>
              <a:ea typeface="+mn-ea"/>
              <a:cs typeface="+mn-cs"/>
            </a:endParaRP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Journals</a:t>
            </a: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Custom Reports</a:t>
            </a: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Work Hours</a:t>
            </a:r>
          </a:p>
          <a:p>
            <a:pPr marL="759459" marR="0" lvl="1" indent="-45720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Agreements</a:t>
            </a:r>
            <a:r>
              <a:rPr kumimoji="0" lang="en-US" sz="2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C30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​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7379714"/>
            <a:ext cx="1952555" cy="19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50477" y="5403532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50476" y="3440784"/>
            <a:ext cx="1623059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pc="30" dirty="0" smtClean="0">
                <a:solidFill>
                  <a:srgbClr val="2B2C30"/>
                </a:solidFill>
                <a:latin typeface="Playfair Display"/>
              </a:rPr>
              <a:t>THANK YOU!</a:t>
            </a:r>
            <a:endParaRPr lang="en-US" sz="13800" spc="30" dirty="0">
              <a:solidFill>
                <a:srgbClr val="2B2C30"/>
              </a:solidFill>
              <a:latin typeface="Playfair Display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532" y="8359141"/>
            <a:ext cx="1969768" cy="984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702" y="6609150"/>
            <a:ext cx="1600142" cy="15912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4889617" y="8359141"/>
            <a:ext cx="8552312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dirty="0" smtClean="0"/>
              <a:t>www.mmcgmeservices.org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25675</TotalTime>
  <Words>242</Words>
  <Application>Microsoft Office PowerPoint</Application>
  <PresentationFormat>Custom</PresentationFormat>
  <Paragraphs>46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Public Sans Bold</vt:lpstr>
      <vt:lpstr>Arial</vt:lpstr>
      <vt:lpstr>Public Sans</vt:lpstr>
      <vt:lpstr>Calibri</vt:lpstr>
      <vt:lpstr>Playfair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for fte ppt</dc:title>
  <dc:creator>Paris Fayerweather</dc:creator>
  <cp:lastModifiedBy>Paris M Fayerweather</cp:lastModifiedBy>
  <cp:revision>200</cp:revision>
  <cp:lastPrinted>2023-11-10T13:28:58Z</cp:lastPrinted>
  <dcterms:created xsi:type="dcterms:W3CDTF">2006-08-16T00:00:00Z</dcterms:created>
  <dcterms:modified xsi:type="dcterms:W3CDTF">2024-04-09T17:45:26Z</dcterms:modified>
  <dc:identifier>DAFzhxUOeaY</dc:identifier>
</cp:coreProperties>
</file>