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7432000" cy="16459200"/>
  <p:notesSz cx="6858000" cy="9144000"/>
  <p:defaultTextStyle>
    <a:defPPr>
      <a:defRPr lang="en-US"/>
    </a:defPPr>
    <a:lvl1pPr marL="0" algn="l" defTabSz="1253930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1253930" algn="l" defTabSz="1253930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2pPr>
    <a:lvl3pPr marL="2507860" algn="l" defTabSz="1253930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3pPr>
    <a:lvl4pPr marL="3761790" algn="l" defTabSz="1253930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4pPr>
    <a:lvl5pPr marL="5015720" algn="l" defTabSz="1253930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5pPr>
    <a:lvl6pPr marL="6269650" algn="l" defTabSz="1253930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6pPr>
    <a:lvl7pPr marL="7523580" algn="l" defTabSz="1253930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7pPr>
    <a:lvl8pPr marL="8777510" algn="l" defTabSz="1253930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8pPr>
    <a:lvl9pPr marL="10031440" algn="l" defTabSz="1253930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pos="91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6"/>
    <p:restoredTop sz="94668"/>
  </p:normalViewPr>
  <p:slideViewPr>
    <p:cSldViewPr snapToGrid="0" snapToObjects="1">
      <p:cViewPr varScale="1">
        <p:scale>
          <a:sx n="46" d="100"/>
          <a:sy n="46" d="100"/>
        </p:scale>
        <p:origin x="378" y="36"/>
      </p:cViewPr>
      <p:guideLst>
        <p:guide orient="horz" pos="2976"/>
        <p:guide pos="91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ng\Desktop\Researc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ng\Desktop\Researc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ng\Desktop\Researc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Sheet1!$E$16</c:f>
              <c:strCache>
                <c:ptCount val="1"/>
                <c:pt idx="0">
                  <c:v>Procedures Performed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Sheet1!$D$17:$D$34</c:f>
              <c:strCache>
                <c:ptCount val="18"/>
                <c:pt idx="0">
                  <c:v>Circumcision</c:v>
                </c:pt>
                <c:pt idx="1">
                  <c:v>Colposcopy</c:v>
                </c:pt>
                <c:pt idx="2">
                  <c:v>Cyst Removal</c:v>
                </c:pt>
                <c:pt idx="3">
                  <c:v>Excisional/Punch Biopsy</c:v>
                </c:pt>
                <c:pt idx="4">
                  <c:v>Intraarticular Injection</c:v>
                </c:pt>
                <c:pt idx="5">
                  <c:v>Ingrown Toenail Removal</c:v>
                </c:pt>
                <c:pt idx="6">
                  <c:v>Intralesional Injection</c:v>
                </c:pt>
                <c:pt idx="7">
                  <c:v>IUD Insertion</c:v>
                </c:pt>
                <c:pt idx="8">
                  <c:v>IUD Removal</c:v>
                </c:pt>
                <c:pt idx="9">
                  <c:v>Keloid Excision</c:v>
                </c:pt>
                <c:pt idx="10">
                  <c:v>Lipoma Removal</c:v>
                </c:pt>
                <c:pt idx="11">
                  <c:v>Mole Removal</c:v>
                </c:pt>
                <c:pt idx="12">
                  <c:v>Nerve Block</c:v>
                </c:pt>
                <c:pt idx="13">
                  <c:v>Nexplanon Removal</c:v>
                </c:pt>
                <c:pt idx="14">
                  <c:v>Seborrheic Dernatitis</c:v>
                </c:pt>
                <c:pt idx="15">
                  <c:v>Seborrheic Keratitis</c:v>
                </c:pt>
                <c:pt idx="16">
                  <c:v>Subungual Hematoma</c:v>
                </c:pt>
                <c:pt idx="17">
                  <c:v>Wart Removal</c:v>
                </c:pt>
              </c:strCache>
            </c:strRef>
          </c:cat>
          <c:val>
            <c:numRef>
              <c:f>Sheet1!$E$17:$E$34</c:f>
              <c:numCache>
                <c:formatCode>General</c:formatCode>
                <c:ptCount val="18"/>
                <c:pt idx="0">
                  <c:v>6</c:v>
                </c:pt>
                <c:pt idx="1">
                  <c:v>5</c:v>
                </c:pt>
                <c:pt idx="2">
                  <c:v>15</c:v>
                </c:pt>
                <c:pt idx="3">
                  <c:v>11</c:v>
                </c:pt>
                <c:pt idx="4">
                  <c:v>13</c:v>
                </c:pt>
                <c:pt idx="5">
                  <c:v>39</c:v>
                </c:pt>
                <c:pt idx="6">
                  <c:v>1</c:v>
                </c:pt>
                <c:pt idx="7">
                  <c:v>9</c:v>
                </c:pt>
                <c:pt idx="8">
                  <c:v>8</c:v>
                </c:pt>
                <c:pt idx="9">
                  <c:v>1</c:v>
                </c:pt>
                <c:pt idx="10">
                  <c:v>9</c:v>
                </c:pt>
                <c:pt idx="11">
                  <c:v>2</c:v>
                </c:pt>
                <c:pt idx="12">
                  <c:v>1</c:v>
                </c:pt>
                <c:pt idx="13">
                  <c:v>9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EF-5C41-92CA-C1D1862DB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53237903"/>
        <c:axId val="252526191"/>
      </c:barChart>
      <c:catAx>
        <c:axId val="4532379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252526191"/>
        <c:crosses val="autoZero"/>
        <c:auto val="1"/>
        <c:lblAlgn val="ctr"/>
        <c:lblOffset val="100"/>
        <c:noMultiLvlLbl val="0"/>
      </c:catAx>
      <c:valAx>
        <c:axId val="252526191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453237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en-US">
                <a:latin typeface="Georgia" panose="02040502050405020303" pitchFamily="18" charset="0"/>
              </a:rPr>
              <a:t>Complications at One Week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27777777777778E-2"/>
          <c:y val="0.15028397491980169"/>
          <c:w val="0.90694444444444444"/>
          <c:h val="0.66138706620005827"/>
        </c:manualLayout>
      </c:layout>
      <c:pie3DChart>
        <c:varyColors val="1"/>
        <c:ser>
          <c:idx val="0"/>
          <c:order val="0"/>
          <c:tx>
            <c:strRef>
              <c:f>Sheet1!$I$36</c:f>
              <c:strCache>
                <c:ptCount val="1"/>
                <c:pt idx="0">
                  <c:v>One week Follow Up</c:v>
                </c:pt>
              </c:strCache>
            </c:strRef>
          </c:tx>
          <c:dPt>
            <c:idx val="0"/>
            <c:bubble3D val="0"/>
            <c:spPr>
              <a:solidFill>
                <a:srgbClr val="6C88EA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69E-7F40-9B01-F4304D11D615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69E-7F40-9B01-F4304D11D615}"/>
              </c:ext>
            </c:extLst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69E-7F40-9B01-F4304D11D615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69E-7F40-9B01-F4304D11D615}"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69E-7F40-9B01-F4304D11D615}"/>
                </c:ext>
              </c:extLst>
            </c:dLbl>
            <c:dLbl>
              <c:idx val="2"/>
              <c:layout>
                <c:manualLayout>
                  <c:x val="-6.6767825896762903E-2"/>
                  <c:y val="-9.7961869349664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69E-7F40-9B01-F4304D11D6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Sheet1!$H$37:$H$39</c:f>
              <c:strCache>
                <c:ptCount val="3"/>
                <c:pt idx="0">
                  <c:v>Inadequate Pain Control</c:v>
                </c:pt>
                <c:pt idx="1">
                  <c:v>Poor Satisfaction</c:v>
                </c:pt>
                <c:pt idx="2">
                  <c:v>None</c:v>
                </c:pt>
              </c:strCache>
            </c:strRef>
          </c:cat>
          <c:val>
            <c:numRef>
              <c:f>Sheet1!$I$37:$I$39</c:f>
              <c:numCache>
                <c:formatCode>0.0%</c:formatCode>
                <c:ptCount val="3"/>
                <c:pt idx="0">
                  <c:v>0.16788321167883211</c:v>
                </c:pt>
                <c:pt idx="1">
                  <c:v>3.6496350364963501E-2</c:v>
                </c:pt>
                <c:pt idx="2" formatCode="0.00%">
                  <c:v>0.79600000000000004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9E-7F40-9B01-F4304D11D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195066332211029"/>
          <c:y val="0.84476426961152662"/>
          <c:w val="0.62543414398583486"/>
          <c:h val="0.138638220015029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en-US">
                <a:latin typeface="Georgia" panose="02040502050405020303" pitchFamily="18" charset="0"/>
              </a:rPr>
              <a:t>Complications at One Month</a:t>
            </a:r>
          </a:p>
        </c:rich>
      </c:tx>
      <c:layout>
        <c:manualLayout>
          <c:xMode val="edge"/>
          <c:yMode val="edge"/>
          <c:x val="0.12508518123981718"/>
          <c:y val="2.63779590640186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025165383793679E-2"/>
          <c:y val="0.11096130302963766"/>
          <c:w val="0.92305529396978592"/>
          <c:h val="0.80527042897267198"/>
        </c:manualLayout>
      </c:layout>
      <c:pie3DChart>
        <c:varyColors val="1"/>
        <c:ser>
          <c:idx val="0"/>
          <c:order val="0"/>
          <c:tx>
            <c:strRef>
              <c:f>Sheet1!$M$40</c:f>
              <c:strCache>
                <c:ptCount val="1"/>
                <c:pt idx="0">
                  <c:v>One Month Follow Up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explosion val="23"/>
          <c:dPt>
            <c:idx val="0"/>
            <c:bubble3D val="0"/>
            <c:spPr>
              <a:solidFill>
                <a:srgbClr val="6C88EA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B24-7142-92B0-431C85771B5E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B24-7142-92B0-431C85771B5E}"/>
              </c:ext>
            </c:extLst>
          </c:dPt>
          <c:dPt>
            <c:idx val="2"/>
            <c:bubble3D val="0"/>
            <c:explosion val="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B24-7142-92B0-431C85771B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Sheet1!$L$41:$L$43</c:f>
              <c:strCache>
                <c:ptCount val="3"/>
                <c:pt idx="0">
                  <c:v>Infection</c:v>
                </c:pt>
                <c:pt idx="1">
                  <c:v>Recurrence</c:v>
                </c:pt>
                <c:pt idx="2">
                  <c:v>None</c:v>
                </c:pt>
              </c:strCache>
            </c:strRef>
          </c:cat>
          <c:val>
            <c:numRef>
              <c:f>Sheet1!$M$41:$M$43</c:f>
              <c:numCache>
                <c:formatCode>0.0%</c:formatCode>
                <c:ptCount val="3"/>
                <c:pt idx="0">
                  <c:v>1.4598540145985401E-2</c:v>
                </c:pt>
                <c:pt idx="1">
                  <c:v>7.2992700729927005E-3</c:v>
                </c:pt>
                <c:pt idx="2" formatCode="0.00%">
                  <c:v>0.97799999999999998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24-7142-92B0-431C85771B5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FD5F1-3A67-E044-A79D-DC9948E5FE1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98837-4E73-9E4E-80C3-186149A41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2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baseline="0" dirty="0"/>
              <a:t> x 3_HCMC Poster Presentation </a:t>
            </a:r>
            <a:r>
              <a:rPr lang="en-US" baseline="0" dirty="0" err="1"/>
              <a:t>template_Blank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98837-4E73-9E4E-80C3-186149A418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021"/>
            <a:ext cx="23317200" cy="3528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880"/>
            <a:ext cx="1920240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53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07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61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1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269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23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77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3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6622-E9F3-4A4C-A799-20D9BA0232F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839B-DCA6-1043-BFF7-1BAD13DD6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8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6622-E9F3-4A4C-A799-20D9BA0232F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839B-DCA6-1043-BFF7-1BAD13DD6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1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99425" y="525780"/>
            <a:ext cx="22217064" cy="112356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8719" y="525780"/>
            <a:ext cx="66203511" cy="112356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6622-E9F3-4A4C-A799-20D9BA0232F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839B-DCA6-1043-BFF7-1BAD13DD6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4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6622-E9F3-4A4C-A799-20D9BA0232F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839B-DCA6-1043-BFF7-1BAD13DD6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9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0576561"/>
            <a:ext cx="23317200" cy="3268980"/>
          </a:xfrm>
        </p:spPr>
        <p:txBody>
          <a:bodyPr anchor="t"/>
          <a:lstStyle>
            <a:lvl1pPr algn="l">
              <a:defRPr sz="11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6976114"/>
            <a:ext cx="23317200" cy="3600451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5393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2pPr>
            <a:lvl3pPr marL="250786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76179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4pPr>
            <a:lvl5pPr marL="501572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5pPr>
            <a:lvl6pPr marL="626965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6pPr>
            <a:lvl7pPr marL="752358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7pPr>
            <a:lvl8pPr marL="877751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8pPr>
            <a:lvl9pPr marL="1003144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6622-E9F3-4A4C-A799-20D9BA0232F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839B-DCA6-1043-BFF7-1BAD13DD6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2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8714" y="3070860"/>
            <a:ext cx="44210286" cy="8690611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06205" y="3070860"/>
            <a:ext cx="44210289" cy="8690611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6622-E9F3-4A4C-A799-20D9BA0232F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839B-DCA6-1043-BFF7-1BAD13DD6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9131"/>
            <a:ext cx="2468880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84270"/>
            <a:ext cx="12120564" cy="1535431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3930" indent="0">
              <a:buNone/>
              <a:defRPr sz="5500" b="1"/>
            </a:lvl2pPr>
            <a:lvl3pPr marL="2507860" indent="0">
              <a:buNone/>
              <a:defRPr sz="5000" b="1"/>
            </a:lvl3pPr>
            <a:lvl4pPr marL="3761790" indent="0">
              <a:buNone/>
              <a:defRPr sz="4400" b="1"/>
            </a:lvl4pPr>
            <a:lvl5pPr marL="5015720" indent="0">
              <a:buNone/>
              <a:defRPr sz="4400" b="1"/>
            </a:lvl5pPr>
            <a:lvl6pPr marL="6269650" indent="0">
              <a:buNone/>
              <a:defRPr sz="4400" b="1"/>
            </a:lvl6pPr>
            <a:lvl7pPr marL="7523580" indent="0">
              <a:buNone/>
              <a:defRPr sz="4400" b="1"/>
            </a:lvl7pPr>
            <a:lvl8pPr marL="8777510" indent="0">
              <a:buNone/>
              <a:defRPr sz="4400" b="1"/>
            </a:lvl8pPr>
            <a:lvl9pPr marL="10031440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5219700"/>
            <a:ext cx="12120564" cy="9483091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50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9" y="3684270"/>
            <a:ext cx="12125325" cy="1535431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3930" indent="0">
              <a:buNone/>
              <a:defRPr sz="5500" b="1"/>
            </a:lvl2pPr>
            <a:lvl3pPr marL="2507860" indent="0">
              <a:buNone/>
              <a:defRPr sz="5000" b="1"/>
            </a:lvl3pPr>
            <a:lvl4pPr marL="3761790" indent="0">
              <a:buNone/>
              <a:defRPr sz="4400" b="1"/>
            </a:lvl4pPr>
            <a:lvl5pPr marL="5015720" indent="0">
              <a:buNone/>
              <a:defRPr sz="4400" b="1"/>
            </a:lvl5pPr>
            <a:lvl6pPr marL="6269650" indent="0">
              <a:buNone/>
              <a:defRPr sz="4400" b="1"/>
            </a:lvl6pPr>
            <a:lvl7pPr marL="7523580" indent="0">
              <a:buNone/>
              <a:defRPr sz="4400" b="1"/>
            </a:lvl7pPr>
            <a:lvl8pPr marL="8777510" indent="0">
              <a:buNone/>
              <a:defRPr sz="4400" b="1"/>
            </a:lvl8pPr>
            <a:lvl9pPr marL="10031440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9" y="5219700"/>
            <a:ext cx="12125325" cy="9483091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50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6622-E9F3-4A4C-A799-20D9BA0232F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839B-DCA6-1043-BFF7-1BAD13DD6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6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6622-E9F3-4A4C-A799-20D9BA0232F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839B-DCA6-1043-BFF7-1BAD13DD6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6622-E9F3-4A4C-A799-20D9BA0232F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839B-DCA6-1043-BFF7-1BAD13DD6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5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5" y="655320"/>
            <a:ext cx="9024939" cy="278892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324"/>
            <a:ext cx="15335250" cy="14047471"/>
          </a:xfrm>
        </p:spPr>
        <p:txBody>
          <a:bodyPr/>
          <a:lstStyle>
            <a:lvl1pPr>
              <a:defRPr sz="8800"/>
            </a:lvl1pPr>
            <a:lvl2pPr>
              <a:defRPr sz="7700"/>
            </a:lvl2pPr>
            <a:lvl3pPr>
              <a:defRPr sz="66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5" y="3444244"/>
            <a:ext cx="9024939" cy="11258551"/>
          </a:xfrm>
        </p:spPr>
        <p:txBody>
          <a:bodyPr/>
          <a:lstStyle>
            <a:lvl1pPr marL="0" indent="0">
              <a:buNone/>
              <a:defRPr sz="3900"/>
            </a:lvl1pPr>
            <a:lvl2pPr marL="1253930" indent="0">
              <a:buNone/>
              <a:defRPr sz="3300"/>
            </a:lvl2pPr>
            <a:lvl3pPr marL="2507860" indent="0">
              <a:buNone/>
              <a:defRPr sz="2800"/>
            </a:lvl3pPr>
            <a:lvl4pPr marL="3761790" indent="0">
              <a:buNone/>
              <a:defRPr sz="2500"/>
            </a:lvl4pPr>
            <a:lvl5pPr marL="5015720" indent="0">
              <a:buNone/>
              <a:defRPr sz="2500"/>
            </a:lvl5pPr>
            <a:lvl6pPr marL="6269650" indent="0">
              <a:buNone/>
              <a:defRPr sz="2500"/>
            </a:lvl6pPr>
            <a:lvl7pPr marL="7523580" indent="0">
              <a:buNone/>
              <a:defRPr sz="2500"/>
            </a:lvl7pPr>
            <a:lvl8pPr marL="8777510" indent="0">
              <a:buNone/>
              <a:defRPr sz="2500"/>
            </a:lvl8pPr>
            <a:lvl9pPr marL="10031440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6622-E9F3-4A4C-A799-20D9BA0232F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839B-DCA6-1043-BFF7-1BAD13DD6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3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11521440"/>
            <a:ext cx="16459200" cy="1360171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1470660"/>
            <a:ext cx="16459200" cy="9875520"/>
          </a:xfrm>
        </p:spPr>
        <p:txBody>
          <a:bodyPr/>
          <a:lstStyle>
            <a:lvl1pPr marL="0" indent="0">
              <a:buNone/>
              <a:defRPr sz="8800"/>
            </a:lvl1pPr>
            <a:lvl2pPr marL="1253930" indent="0">
              <a:buNone/>
              <a:defRPr sz="7700"/>
            </a:lvl2pPr>
            <a:lvl3pPr marL="2507860" indent="0">
              <a:buNone/>
              <a:defRPr sz="6600"/>
            </a:lvl3pPr>
            <a:lvl4pPr marL="3761790" indent="0">
              <a:buNone/>
              <a:defRPr sz="5500"/>
            </a:lvl4pPr>
            <a:lvl5pPr marL="5015720" indent="0">
              <a:buNone/>
              <a:defRPr sz="5500"/>
            </a:lvl5pPr>
            <a:lvl6pPr marL="6269650" indent="0">
              <a:buNone/>
              <a:defRPr sz="5500"/>
            </a:lvl6pPr>
            <a:lvl7pPr marL="7523580" indent="0">
              <a:buNone/>
              <a:defRPr sz="5500"/>
            </a:lvl7pPr>
            <a:lvl8pPr marL="8777510" indent="0">
              <a:buNone/>
              <a:defRPr sz="5500"/>
            </a:lvl8pPr>
            <a:lvl9pPr marL="10031440" indent="0">
              <a:buNone/>
              <a:defRPr sz="5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12881610"/>
            <a:ext cx="16459200" cy="1931671"/>
          </a:xfrm>
        </p:spPr>
        <p:txBody>
          <a:bodyPr/>
          <a:lstStyle>
            <a:lvl1pPr marL="0" indent="0">
              <a:buNone/>
              <a:defRPr sz="3900"/>
            </a:lvl1pPr>
            <a:lvl2pPr marL="1253930" indent="0">
              <a:buNone/>
              <a:defRPr sz="3300"/>
            </a:lvl2pPr>
            <a:lvl3pPr marL="2507860" indent="0">
              <a:buNone/>
              <a:defRPr sz="2800"/>
            </a:lvl3pPr>
            <a:lvl4pPr marL="3761790" indent="0">
              <a:buNone/>
              <a:defRPr sz="2500"/>
            </a:lvl4pPr>
            <a:lvl5pPr marL="5015720" indent="0">
              <a:buNone/>
              <a:defRPr sz="2500"/>
            </a:lvl5pPr>
            <a:lvl6pPr marL="6269650" indent="0">
              <a:buNone/>
              <a:defRPr sz="2500"/>
            </a:lvl6pPr>
            <a:lvl7pPr marL="7523580" indent="0">
              <a:buNone/>
              <a:defRPr sz="2500"/>
            </a:lvl7pPr>
            <a:lvl8pPr marL="8777510" indent="0">
              <a:buNone/>
              <a:defRPr sz="2500"/>
            </a:lvl8pPr>
            <a:lvl9pPr marL="10031440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6622-E9F3-4A4C-A799-20D9BA0232F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839B-DCA6-1043-BFF7-1BAD13DD6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59131"/>
            <a:ext cx="24688800" cy="2743200"/>
          </a:xfrm>
          <a:prstGeom prst="rect">
            <a:avLst/>
          </a:prstGeom>
        </p:spPr>
        <p:txBody>
          <a:bodyPr vert="horz" lIns="250786" tIns="125393" rIns="250786" bIns="12539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840484"/>
            <a:ext cx="24688800" cy="10862311"/>
          </a:xfrm>
          <a:prstGeom prst="rect">
            <a:avLst/>
          </a:prstGeom>
        </p:spPr>
        <p:txBody>
          <a:bodyPr vert="horz" lIns="250786" tIns="125393" rIns="250786" bIns="1253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15255241"/>
            <a:ext cx="6400800" cy="876300"/>
          </a:xfrm>
          <a:prstGeom prst="rect">
            <a:avLst/>
          </a:prstGeom>
        </p:spPr>
        <p:txBody>
          <a:bodyPr vert="horz" lIns="250786" tIns="125393" rIns="250786" bIns="125393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D6622-E9F3-4A4C-A799-20D9BA0232F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15255241"/>
            <a:ext cx="8686800" cy="876300"/>
          </a:xfrm>
          <a:prstGeom prst="rect">
            <a:avLst/>
          </a:prstGeom>
        </p:spPr>
        <p:txBody>
          <a:bodyPr vert="horz" lIns="250786" tIns="125393" rIns="250786" bIns="125393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15255241"/>
            <a:ext cx="6400800" cy="876300"/>
          </a:xfrm>
          <a:prstGeom prst="rect">
            <a:avLst/>
          </a:prstGeom>
        </p:spPr>
        <p:txBody>
          <a:bodyPr vert="horz" lIns="250786" tIns="125393" rIns="250786" bIns="125393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1839B-DCA6-1043-BFF7-1BAD13DD6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2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53930" rtl="0" eaLnBrk="1" latinLnBrk="0" hangingPunct="1">
        <a:spcBef>
          <a:spcPct val="0"/>
        </a:spcBef>
        <a:buNone/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0448" indent="-940448" algn="l" defTabSz="1253930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636" indent="-783706" algn="l" defTabSz="1253930" rtl="0" eaLnBrk="1" latinLnBrk="0" hangingPunct="1">
        <a:spcBef>
          <a:spcPct val="20000"/>
        </a:spcBef>
        <a:buFont typeface="Arial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825" indent="-626965" algn="l" defTabSz="1253930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755" indent="-626965" algn="l" defTabSz="1253930" rtl="0" eaLnBrk="1" latinLnBrk="0" hangingPunct="1">
        <a:spcBef>
          <a:spcPct val="20000"/>
        </a:spcBef>
        <a:buFont typeface="Arial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685" indent="-626965" algn="l" defTabSz="1253930" rtl="0" eaLnBrk="1" latinLnBrk="0" hangingPunct="1">
        <a:spcBef>
          <a:spcPct val="20000"/>
        </a:spcBef>
        <a:buFont typeface="Arial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615" indent="-626965" algn="l" defTabSz="1253930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545" indent="-626965" algn="l" defTabSz="1253930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475" indent="-626965" algn="l" defTabSz="1253930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405" indent="-626965" algn="l" defTabSz="1253930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3930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30" algn="l" defTabSz="1253930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860" algn="l" defTabSz="1253930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790" algn="l" defTabSz="1253930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720" algn="l" defTabSz="1253930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650" algn="l" defTabSz="1253930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580" algn="l" defTabSz="1253930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510" algn="l" defTabSz="1253930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440" algn="l" defTabSz="1253930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H Poster Presentation template sample 5x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0" cy="164592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45920" y="659131"/>
            <a:ext cx="29626560" cy="3309810"/>
          </a:xfrm>
          <a:prstGeom prst="rect">
            <a:avLst/>
          </a:prstGeom>
        </p:spPr>
        <p:txBody>
          <a:bodyPr vert="horz" lIns="250786" tIns="125393" rIns="250786" bIns="125393" rtlCol="0" anchor="t">
            <a:noAutofit/>
          </a:bodyPr>
          <a:lstStyle>
            <a:lvl1pPr algn="ctr" defTabSz="1253930" rtl="0" eaLnBrk="1" latinLnBrk="0" hangingPunct="1">
              <a:spcBef>
                <a:spcPct val="0"/>
              </a:spcBef>
              <a:buNone/>
              <a:defRPr sz="1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730250" algn="l"/>
              </a:tabLst>
            </a:pPr>
            <a:r>
              <a:rPr lang="en-US" sz="5400" b="1" dirty="0">
                <a:solidFill>
                  <a:srgbClr val="FFFFFF"/>
                </a:solidFill>
                <a:latin typeface="Times" pitchFamily="2" charset="0"/>
                <a:cs typeface="Helvetica Neue"/>
              </a:rPr>
              <a:t>Evaluation of Outcomes in Whittier Ambulatory Procedure Clinic</a:t>
            </a:r>
            <a:r>
              <a:rPr lang="en-US" sz="6000" b="1" dirty="0">
                <a:solidFill>
                  <a:srgbClr val="FFFFFF"/>
                </a:solidFill>
                <a:latin typeface="Times" pitchFamily="2" charset="0"/>
                <a:cs typeface="Helvetica Neue"/>
              </a:rPr>
              <a:t/>
            </a:r>
            <a:br>
              <a:rPr lang="en-US" sz="6000" b="1" dirty="0">
                <a:solidFill>
                  <a:srgbClr val="FFFFFF"/>
                </a:solidFill>
                <a:latin typeface="Times" pitchFamily="2" charset="0"/>
                <a:cs typeface="Helvetica Neue"/>
              </a:rPr>
            </a:br>
            <a:r>
              <a:rPr lang="en-US" sz="3600" b="1" dirty="0">
                <a:solidFill>
                  <a:srgbClr val="FFFFFF"/>
                </a:solidFill>
                <a:latin typeface="Times" pitchFamily="2" charset="0"/>
                <a:cs typeface="Helvetica Neue"/>
              </a:rPr>
              <a:t>Andres Camacho, MD, Jennifer Gallup, MD MPH, Tony </a:t>
            </a:r>
            <a:r>
              <a:rPr lang="en-US" sz="3600" b="1" dirty="0" err="1">
                <a:solidFill>
                  <a:srgbClr val="FFFFFF"/>
                </a:solidFill>
                <a:latin typeface="Times" pitchFamily="2" charset="0"/>
                <a:cs typeface="Helvetica Neue"/>
              </a:rPr>
              <a:t>Thoppil</a:t>
            </a:r>
            <a:r>
              <a:rPr lang="en-US" sz="3600" b="1" dirty="0">
                <a:solidFill>
                  <a:srgbClr val="FFFFFF"/>
                </a:solidFill>
                <a:latin typeface="Times" pitchFamily="2" charset="0"/>
                <a:cs typeface="Helvetica Neue"/>
              </a:rPr>
              <a:t>, MD, </a:t>
            </a:r>
            <a:r>
              <a:rPr lang="en-US" sz="3600" b="1" dirty="0" err="1">
                <a:solidFill>
                  <a:srgbClr val="FFFFFF"/>
                </a:solidFill>
                <a:latin typeface="Times" pitchFamily="2" charset="0"/>
                <a:cs typeface="Helvetica Neue"/>
              </a:rPr>
              <a:t>Ayham</a:t>
            </a:r>
            <a:r>
              <a:rPr lang="en-US" sz="3600" b="1" dirty="0">
                <a:solidFill>
                  <a:srgbClr val="FFFFFF"/>
                </a:solidFill>
                <a:latin typeface="Times" pitchFamily="2" charset="0"/>
                <a:cs typeface="Helvetica Neue"/>
              </a:rPr>
              <a:t> </a:t>
            </a:r>
            <a:r>
              <a:rPr lang="en-US" sz="3600" b="1" dirty="0" err="1">
                <a:solidFill>
                  <a:srgbClr val="FFFFFF"/>
                </a:solidFill>
                <a:latin typeface="Times" pitchFamily="2" charset="0"/>
                <a:cs typeface="Helvetica Neue"/>
              </a:rPr>
              <a:t>Moty</a:t>
            </a:r>
            <a:r>
              <a:rPr lang="en-US" sz="3600" b="1" dirty="0">
                <a:solidFill>
                  <a:srgbClr val="FFFFFF"/>
                </a:solidFill>
                <a:latin typeface="Times" pitchFamily="2" charset="0"/>
                <a:cs typeface="Helvetica Neue"/>
              </a:rPr>
              <a:t>, MD</a:t>
            </a:r>
            <a:r>
              <a:rPr lang="en-US" sz="3200" b="1" dirty="0">
                <a:solidFill>
                  <a:srgbClr val="FFFFFF"/>
                </a:solidFill>
                <a:latin typeface="Times" pitchFamily="2" charset="0"/>
                <a:cs typeface="Helvetica Neue"/>
              </a:rPr>
              <a:t/>
            </a:r>
            <a:br>
              <a:rPr lang="en-US" sz="3200" b="1" dirty="0">
                <a:solidFill>
                  <a:srgbClr val="FFFFFF"/>
                </a:solidFill>
                <a:latin typeface="Times" pitchFamily="2" charset="0"/>
                <a:cs typeface="Helvetica Neue"/>
              </a:rPr>
            </a:br>
            <a:r>
              <a:rPr lang="en-US" sz="3200" b="1" dirty="0">
                <a:solidFill>
                  <a:srgbClr val="FFFFFF"/>
                </a:solidFill>
                <a:latin typeface="Times" pitchFamily="2" charset="0"/>
                <a:cs typeface="Helvetica Neue"/>
              </a:rPr>
              <a:t>Family Medicine, Hennepin Healthcare, Minneapolis, MN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8167" y="3968941"/>
            <a:ext cx="7011018" cy="112338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" pitchFamily="2" charset="0"/>
              </a:rPr>
              <a:t>Hypothesis: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  <a:cs typeface="Calibri" panose="020F0502020204030204" pitchFamily="34" charset="0"/>
              </a:rPr>
              <a:t>Whittier Clinic is a safe, efficient alternative to specialty clinics to have a wide range of procedures performed in a quickly in with minimal rates of complications.</a:t>
            </a:r>
            <a:endParaRPr lang="en-US" sz="2800" kern="100" dirty="0">
              <a:solidFill>
                <a:srgbClr val="000000"/>
              </a:solidFill>
              <a:effectLst/>
              <a:latin typeface="Time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" pitchFamily="2" charset="0"/>
            </a:endParaRPr>
          </a:p>
          <a:p>
            <a:r>
              <a:rPr lang="en-US" sz="4000" dirty="0">
                <a:latin typeface="Times" pitchFamily="2" charset="0"/>
              </a:rPr>
              <a:t>Abstract: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  <a:cs typeface="Calibri" panose="020F0502020204030204" pitchFamily="34" charset="0"/>
              </a:rPr>
              <a:t>The Whittier </a:t>
            </a:r>
            <a:r>
              <a:rPr lang="en-US" sz="2800" kern="1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kern="100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  <a:cs typeface="Calibri" panose="020F0502020204030204" pitchFamily="34" charset="0"/>
              </a:rPr>
              <a:t>linic is a community centered, comprehensive healthcare facility, and home of the Hennepin Healthcare Family Medicine Residency. </a:t>
            </a:r>
            <a:endParaRPr lang="en-US" sz="2800" kern="100" dirty="0">
              <a:effectLst/>
              <a:latin typeface="Time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  <a:cs typeface="Calibri" panose="020F0502020204030204" pitchFamily="34" charset="0"/>
              </a:rPr>
              <a:t>Examined the frequency at which different procedures were performed, rate of complications, and compared the average wait times for appointments at Whittier clinic versus specialty clinics. </a:t>
            </a:r>
            <a:endParaRPr lang="en-US" sz="2800" kern="100" dirty="0">
              <a:effectLst/>
              <a:latin typeface="Time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800" kern="1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kern="100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  <a:cs typeface="Calibri" panose="020F0502020204030204" pitchFamily="34" charset="0"/>
              </a:rPr>
              <a:t>ollowed 137 patients who underwent medical procedures between September 2022 and March 2023. The patients were contacted via telephone for 1 week and 1 month follow ups. </a:t>
            </a:r>
            <a:endParaRPr lang="en-US" sz="2800" kern="100" dirty="0">
              <a:effectLst/>
              <a:latin typeface="Time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  <a:cs typeface="Calibri" panose="020F0502020204030204" pitchFamily="34" charset="0"/>
              </a:rPr>
              <a:t>Concluded the ambulatory procedural clinic at Whittier Clinic offered a timely vital service to this underserved community while upholding outstanding medical care.  </a:t>
            </a:r>
            <a:endParaRPr lang="en-US" sz="2800" kern="100" dirty="0">
              <a:effectLst/>
              <a:latin typeface="Time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49591" y="3968941"/>
            <a:ext cx="9552324" cy="106490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" pitchFamily="2" charset="0"/>
              </a:rPr>
              <a:t>Results: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297280" y="3968941"/>
            <a:ext cx="9799440" cy="230832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" pitchFamily="2" charset="0"/>
              </a:rPr>
              <a:t>Methods: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  <a:cs typeface="Calibri" panose="020F0502020204030204" pitchFamily="34" charset="0"/>
              </a:rPr>
              <a:t>137 patients were contacted via telephone at 1 week and 1 month following date of procedure.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  <a:cs typeface="Calibri" panose="020F0502020204030204" pitchFamily="34" charset="0"/>
              </a:rPr>
              <a:t>At 1 week follow up, the majority of patients (79.60%) had no complaints while inadequate pain control was observed to be the most common complication (16.80%). A small proportion of patients (3.60%) reported inadequate satisfaction with outcome of procedure due to joint injection not fully resolving chronic pain. </a:t>
            </a:r>
            <a:endParaRPr lang="en-US" sz="2800" kern="100" dirty="0">
              <a:effectLst/>
              <a:latin typeface="Time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  <a:cs typeface="Calibri" panose="020F0502020204030204" pitchFamily="34" charset="0"/>
              </a:rPr>
              <a:t>At the 1 month follow up, most patients (97.80%) did not report any complications or concerns. 1.7% of the patients did report new onset infection, however none of these patients were seen in clinic for further evaluation or sought out medical care.  0.7% of the patients reported recurrence of pathology. </a:t>
            </a:r>
            <a:endParaRPr lang="en-US" sz="2800" kern="100" dirty="0">
              <a:effectLst/>
              <a:latin typeface="Time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" pitchFamily="2" charset="0"/>
            </a:endParaRPr>
          </a:p>
          <a:p>
            <a:r>
              <a:rPr lang="en-US" sz="3600" dirty="0">
                <a:latin typeface="Times" pitchFamily="2" charset="0"/>
              </a:rPr>
              <a:t>Conclusion: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  <a:cs typeface="Calibri" panose="020F0502020204030204" pitchFamily="34" charset="0"/>
              </a:rPr>
              <a:t>This study can be further investigated by providing patients with scheduled clinic visits following procedures as an enhanced method to ensure better data collection.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  <a:cs typeface="Calibri" panose="020F0502020204030204" pitchFamily="34" charset="0"/>
              </a:rPr>
              <a:t>The limitations of this study were primarily associated with loss of follow up with patients. Since data collection was done via telephone, a significant number of patients were unable to be contacted and hence were not included in the collected data. </a:t>
            </a:r>
            <a:endParaRPr lang="en-US" sz="2800" kern="100" dirty="0">
              <a:effectLst/>
              <a:latin typeface="Time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</a:rPr>
              <a:t>It was found that patients experienced minimal rates of complications and had demonstrated overwhelming satisfaction with the services received. </a:t>
            </a:r>
            <a:endParaRPr lang="en-US" sz="2800" kern="100" dirty="0">
              <a:effectLst/>
              <a:latin typeface="Time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246EB0-7824-E08E-4AE5-43C2B3C4DAF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26" t="1090" b="-24"/>
          <a:stretch/>
        </p:blipFill>
        <p:spPr>
          <a:xfrm>
            <a:off x="8932884" y="10175593"/>
            <a:ext cx="7181103" cy="1595718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753F5BA-8787-88B1-4CEB-5820A54F4E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204835"/>
              </p:ext>
            </p:extLst>
          </p:nvPr>
        </p:nvGraphicFramePr>
        <p:xfrm>
          <a:off x="7749591" y="4628072"/>
          <a:ext cx="9212409" cy="516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5B318FF-A4D7-72C0-D435-7A6F488224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335067"/>
              </p:ext>
            </p:extLst>
          </p:nvPr>
        </p:nvGraphicFramePr>
        <p:xfrm>
          <a:off x="7502475" y="12303579"/>
          <a:ext cx="5677029" cy="3651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3891EA1-E540-82C0-740A-FE9781365E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709127"/>
              </p:ext>
            </p:extLst>
          </p:nvPr>
        </p:nvGraphicFramePr>
        <p:xfrm>
          <a:off x="11786961" y="12303579"/>
          <a:ext cx="6409599" cy="3687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918202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425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Georgia</vt:lpstr>
      <vt:lpstr>Helvetica Neue</vt:lpstr>
      <vt:lpstr>Symbol</vt:lpstr>
      <vt:lpstr>Times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Olson</dc:creator>
  <cp:lastModifiedBy>Paris Fayerweather</cp:lastModifiedBy>
  <cp:revision>22</cp:revision>
  <dcterms:created xsi:type="dcterms:W3CDTF">2017-03-22T15:55:43Z</dcterms:created>
  <dcterms:modified xsi:type="dcterms:W3CDTF">2023-05-11T21:44:29Z</dcterms:modified>
</cp:coreProperties>
</file>